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6"/>
  </p:notesMasterIdLst>
  <p:handoutMasterIdLst>
    <p:handoutMasterId r:id="rId27"/>
  </p:handoutMasterIdLst>
  <p:sldIdLst>
    <p:sldId id="2134804338" r:id="rId5"/>
    <p:sldId id="2134804328" r:id="rId6"/>
    <p:sldId id="2134804327" r:id="rId7"/>
    <p:sldId id="2134804331" r:id="rId8"/>
    <p:sldId id="2134804326" r:id="rId9"/>
    <p:sldId id="276" r:id="rId10"/>
    <p:sldId id="2134804332" r:id="rId11"/>
    <p:sldId id="644" r:id="rId12"/>
    <p:sldId id="2134804322" r:id="rId13"/>
    <p:sldId id="2134804323" r:id="rId14"/>
    <p:sldId id="2134804320" r:id="rId15"/>
    <p:sldId id="2134804334" r:id="rId16"/>
    <p:sldId id="2134804310" r:id="rId17"/>
    <p:sldId id="318" r:id="rId18"/>
    <p:sldId id="2134804341" r:id="rId19"/>
    <p:sldId id="2134804339" r:id="rId20"/>
    <p:sldId id="2134804316" r:id="rId21"/>
    <p:sldId id="2134804340" r:id="rId22"/>
    <p:sldId id="2134804337" r:id="rId23"/>
    <p:sldId id="2134804335" r:id="rId24"/>
    <p:sldId id="2134804325" r:id="rId25"/>
  </p:sldIdLst>
  <p:sldSz cx="12192000" cy="6858000"/>
  <p:notesSz cx="6864350" cy="9293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freda Holloway-Beth" initials="AHB" lastIdx="2" clrIdx="0">
    <p:extLst>
      <p:ext uri="{19B8F6BF-5375-455C-9EA6-DF929625EA0E}">
        <p15:presenceInfo xmlns:p15="http://schemas.microsoft.com/office/powerpoint/2012/main" userId="299be23fe69d0f50" providerId="Windows Live"/>
      </p:ext>
    </p:extLst>
  </p:cmAuthor>
  <p:cmAuthor id="2" name="Leah Barth" initials="LB" lastIdx="6" clrIdx="1">
    <p:extLst>
      <p:ext uri="{19B8F6BF-5375-455C-9EA6-DF929625EA0E}">
        <p15:presenceInfo xmlns:p15="http://schemas.microsoft.com/office/powerpoint/2012/main" userId="94a7aff38a53cace" providerId="Windows Live"/>
      </p:ext>
    </p:extLst>
  </p:cmAuthor>
  <p:cmAuthor id="3" name="Close, Letitia" initials="CL" lastIdx="1" clrIdx="2">
    <p:extLst>
      <p:ext uri="{19B8F6BF-5375-455C-9EA6-DF929625EA0E}">
        <p15:presenceInfo xmlns:p15="http://schemas.microsoft.com/office/powerpoint/2012/main" userId="S::lclose@cookcountyhhs.org::6d69effb-5476-48b6-9527-6b0831870c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0C2340"/>
    <a:srgbClr val="009BA6"/>
    <a:srgbClr val="F48474"/>
    <a:srgbClr val="36C1CC"/>
    <a:srgbClr val="26C9D4"/>
    <a:srgbClr val="21B6C1"/>
    <a:srgbClr val="F585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0" autoAdjust="0"/>
    <p:restoredTop sz="74366" autoAdjust="0"/>
  </p:normalViewPr>
  <p:slideViewPr>
    <p:cSldViewPr snapToGrid="0">
      <p:cViewPr>
        <p:scale>
          <a:sx n="47" d="100"/>
          <a:sy n="47" d="100"/>
        </p:scale>
        <p:origin x="1224" y="4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FE0132-B8DD-C842-8902-2B376497EF24}"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5B71C444-2C67-DD46-B431-E59670832112}">
      <dgm:prSet phldrT="[Text]" custT="1"/>
      <dgm:spPr/>
      <dgm:t>
        <a:bodyPr/>
        <a:lstStyle/>
        <a:p>
          <a:r>
            <a:rPr lang="en-US" sz="1600"/>
            <a:t>Social Determinants</a:t>
          </a:r>
        </a:p>
      </dgm:t>
    </dgm:pt>
    <dgm:pt modelId="{5FF77750-18C2-3C4E-9178-35B0B055D71D}" type="parTrans" cxnId="{919B2D38-8F9E-D04E-AC66-0ABBD22290B4}">
      <dgm:prSet/>
      <dgm:spPr/>
      <dgm:t>
        <a:bodyPr/>
        <a:lstStyle/>
        <a:p>
          <a:endParaRPr lang="en-US"/>
        </a:p>
      </dgm:t>
    </dgm:pt>
    <dgm:pt modelId="{9D03601B-A9F6-F04B-BC82-804FACE24BFB}" type="sibTrans" cxnId="{919B2D38-8F9E-D04E-AC66-0ABBD22290B4}">
      <dgm:prSet/>
      <dgm:spPr/>
      <dgm:t>
        <a:bodyPr/>
        <a:lstStyle/>
        <a:p>
          <a:endParaRPr lang="en-US"/>
        </a:p>
      </dgm:t>
    </dgm:pt>
    <dgm:pt modelId="{24C1DB62-9E97-CA41-820C-EA8AC5868990}">
      <dgm:prSet phldrT="[Text]" custT="1"/>
      <dgm:spPr/>
      <dgm:t>
        <a:bodyPr anchor="ctr" anchorCtr="0"/>
        <a:lstStyle/>
        <a:p>
          <a:r>
            <a:rPr lang="en-US" sz="2400"/>
            <a:t>Health</a:t>
          </a:r>
          <a:r>
            <a:rPr lang="en-US" sz="2400" baseline="0"/>
            <a:t> Equity</a:t>
          </a:r>
          <a:endParaRPr lang="en-US" sz="2400"/>
        </a:p>
      </dgm:t>
    </dgm:pt>
    <dgm:pt modelId="{3E795387-280B-7D44-B5F7-E845675C3831}" type="parTrans" cxnId="{DA6A31DC-70E3-A342-9E28-5B523F77481B}">
      <dgm:prSet/>
      <dgm:spPr/>
      <dgm:t>
        <a:bodyPr/>
        <a:lstStyle/>
        <a:p>
          <a:endParaRPr lang="en-US"/>
        </a:p>
      </dgm:t>
    </dgm:pt>
    <dgm:pt modelId="{018E55B7-7052-9644-874A-1AFD53EEFD13}" type="sibTrans" cxnId="{DA6A31DC-70E3-A342-9E28-5B523F77481B}">
      <dgm:prSet/>
      <dgm:spPr/>
      <dgm:t>
        <a:bodyPr/>
        <a:lstStyle/>
        <a:p>
          <a:endParaRPr lang="en-US"/>
        </a:p>
      </dgm:t>
    </dgm:pt>
    <dgm:pt modelId="{DC0B4B25-B639-C54F-B2ED-E76759E63595}">
      <dgm:prSet phldrT="[Text]" custT="1"/>
      <dgm:spPr/>
      <dgm:t>
        <a:bodyPr/>
        <a:lstStyle/>
        <a:p>
          <a:r>
            <a:rPr lang="en-US" sz="1400"/>
            <a:t>Access to health care</a:t>
          </a:r>
        </a:p>
      </dgm:t>
    </dgm:pt>
    <dgm:pt modelId="{4C0C958F-2B32-D843-A730-EAE3648A4621}" type="parTrans" cxnId="{467CDC57-5E08-6B44-A14A-685E06347948}">
      <dgm:prSet/>
      <dgm:spPr/>
      <dgm:t>
        <a:bodyPr/>
        <a:lstStyle/>
        <a:p>
          <a:endParaRPr lang="en-US"/>
        </a:p>
      </dgm:t>
    </dgm:pt>
    <dgm:pt modelId="{9A4B25E1-250A-624C-B13E-92CAA4A88924}" type="sibTrans" cxnId="{467CDC57-5E08-6B44-A14A-685E06347948}">
      <dgm:prSet/>
      <dgm:spPr/>
      <dgm:t>
        <a:bodyPr/>
        <a:lstStyle/>
        <a:p>
          <a:endParaRPr lang="en-US"/>
        </a:p>
      </dgm:t>
    </dgm:pt>
    <dgm:pt modelId="{5A48B5F4-8553-3348-9EF4-6153F9478A65}">
      <dgm:prSet custT="1"/>
      <dgm:spPr/>
      <dgm:t>
        <a:bodyPr/>
        <a:lstStyle/>
        <a:p>
          <a:r>
            <a:rPr lang="en-US" sz="1400"/>
            <a:t>Housing</a:t>
          </a:r>
        </a:p>
      </dgm:t>
    </dgm:pt>
    <dgm:pt modelId="{5209C0A3-628B-2442-8AFE-46518B2EF615}" type="parTrans" cxnId="{EDF1AD99-F55E-F045-8C97-D5ADA1685296}">
      <dgm:prSet/>
      <dgm:spPr/>
      <dgm:t>
        <a:bodyPr/>
        <a:lstStyle/>
        <a:p>
          <a:endParaRPr lang="en-US"/>
        </a:p>
      </dgm:t>
    </dgm:pt>
    <dgm:pt modelId="{9E68D506-B377-9D45-85FF-3E3923727F32}" type="sibTrans" cxnId="{EDF1AD99-F55E-F045-8C97-D5ADA1685296}">
      <dgm:prSet/>
      <dgm:spPr/>
      <dgm:t>
        <a:bodyPr/>
        <a:lstStyle/>
        <a:p>
          <a:endParaRPr lang="en-US"/>
        </a:p>
      </dgm:t>
    </dgm:pt>
    <dgm:pt modelId="{F9FA4C5F-A6FC-7A47-8350-DEA5E00803A9}">
      <dgm:prSet custT="1"/>
      <dgm:spPr/>
      <dgm:t>
        <a:bodyPr/>
        <a:lstStyle/>
        <a:p>
          <a:r>
            <a:rPr lang="en-US" sz="1400"/>
            <a:t>Neighborhood</a:t>
          </a:r>
        </a:p>
      </dgm:t>
    </dgm:pt>
    <dgm:pt modelId="{FE592C6B-D383-9C41-BD9C-D059007593FC}" type="parTrans" cxnId="{DD83BE4B-8CB4-EB4F-9469-BD6ABBDC5994}">
      <dgm:prSet/>
      <dgm:spPr/>
      <dgm:t>
        <a:bodyPr/>
        <a:lstStyle/>
        <a:p>
          <a:endParaRPr lang="en-US"/>
        </a:p>
      </dgm:t>
    </dgm:pt>
    <dgm:pt modelId="{64DA7A69-8021-3045-8146-D61E7147049A}" type="sibTrans" cxnId="{DD83BE4B-8CB4-EB4F-9469-BD6ABBDC5994}">
      <dgm:prSet/>
      <dgm:spPr/>
      <dgm:t>
        <a:bodyPr/>
        <a:lstStyle/>
        <a:p>
          <a:endParaRPr lang="en-US"/>
        </a:p>
      </dgm:t>
    </dgm:pt>
    <dgm:pt modelId="{DE6727A4-153A-5842-B9F4-7154D7A1340F}">
      <dgm:prSet custT="1"/>
      <dgm:spPr/>
      <dgm:t>
        <a:bodyPr/>
        <a:lstStyle/>
        <a:p>
          <a:r>
            <a:rPr lang="en-US" sz="1400"/>
            <a:t>Work environment</a:t>
          </a:r>
        </a:p>
      </dgm:t>
    </dgm:pt>
    <dgm:pt modelId="{427582B3-183D-C842-BF66-182EA72B8CB9}" type="parTrans" cxnId="{AF33C9C1-B169-3F4C-843D-D408E9051779}">
      <dgm:prSet/>
      <dgm:spPr/>
      <dgm:t>
        <a:bodyPr/>
        <a:lstStyle/>
        <a:p>
          <a:endParaRPr lang="en-US"/>
        </a:p>
      </dgm:t>
    </dgm:pt>
    <dgm:pt modelId="{3FBEA3DA-6BFB-4047-B0DA-F80E76005BE2}" type="sibTrans" cxnId="{AF33C9C1-B169-3F4C-843D-D408E9051779}">
      <dgm:prSet/>
      <dgm:spPr/>
      <dgm:t>
        <a:bodyPr/>
        <a:lstStyle/>
        <a:p>
          <a:endParaRPr lang="en-US"/>
        </a:p>
      </dgm:t>
    </dgm:pt>
    <dgm:pt modelId="{08F27917-D7BA-FA44-AAA2-BB5F49E2F05D}">
      <dgm:prSet custT="1"/>
      <dgm:spPr/>
      <dgm:t>
        <a:bodyPr/>
        <a:lstStyle/>
        <a:p>
          <a:r>
            <a:rPr lang="en-US" sz="1400"/>
            <a:t>Income</a:t>
          </a:r>
        </a:p>
      </dgm:t>
    </dgm:pt>
    <dgm:pt modelId="{DED364BC-AE64-2C49-AB1A-AC8051558329}" type="parTrans" cxnId="{BB81712F-8BD2-EE4F-B53A-B3DC67610F9D}">
      <dgm:prSet/>
      <dgm:spPr/>
      <dgm:t>
        <a:bodyPr/>
        <a:lstStyle/>
        <a:p>
          <a:endParaRPr lang="en-US"/>
        </a:p>
      </dgm:t>
    </dgm:pt>
    <dgm:pt modelId="{D72CB85B-A1B1-3141-BFB5-DE7BCA644F92}" type="sibTrans" cxnId="{BB81712F-8BD2-EE4F-B53A-B3DC67610F9D}">
      <dgm:prSet/>
      <dgm:spPr/>
      <dgm:t>
        <a:bodyPr/>
        <a:lstStyle/>
        <a:p>
          <a:endParaRPr lang="en-US"/>
        </a:p>
      </dgm:t>
    </dgm:pt>
    <dgm:pt modelId="{0ECC979A-F559-894A-B8E6-539BAEB36CFD}">
      <dgm:prSet custT="1"/>
      <dgm:spPr/>
      <dgm:t>
        <a:bodyPr/>
        <a:lstStyle/>
        <a:p>
          <a:r>
            <a:rPr lang="en-US" sz="1600"/>
            <a:t>Structural Determinants</a:t>
          </a:r>
        </a:p>
      </dgm:t>
    </dgm:pt>
    <dgm:pt modelId="{1A6F5307-4BE4-1342-9EB5-AB607B79682E}" type="sibTrans" cxnId="{4FD675AE-E56E-FD47-9574-DE3BF3FC2005}">
      <dgm:prSet/>
      <dgm:spPr/>
      <dgm:t>
        <a:bodyPr/>
        <a:lstStyle/>
        <a:p>
          <a:endParaRPr lang="en-US"/>
        </a:p>
      </dgm:t>
    </dgm:pt>
    <dgm:pt modelId="{09277E36-454C-2F42-83F2-32B301E41430}" type="parTrans" cxnId="{4FD675AE-E56E-FD47-9574-DE3BF3FC2005}">
      <dgm:prSet/>
      <dgm:spPr/>
      <dgm:t>
        <a:bodyPr/>
        <a:lstStyle/>
        <a:p>
          <a:endParaRPr lang="en-US"/>
        </a:p>
      </dgm:t>
    </dgm:pt>
    <dgm:pt modelId="{F64E5EE9-3C18-8F47-AA38-BCAF025C6BA3}">
      <dgm:prSet custT="1"/>
      <dgm:spPr/>
      <dgm:t>
        <a:bodyPr/>
        <a:lstStyle/>
        <a:p>
          <a:r>
            <a:rPr lang="en-US" sz="1400" dirty="0"/>
            <a:t>Race/class/gender (isms)</a:t>
          </a:r>
        </a:p>
      </dgm:t>
    </dgm:pt>
    <dgm:pt modelId="{93A35D0D-FD47-7347-B33A-819E98203ADD}" type="sibTrans" cxnId="{CDC938E5-033A-1D40-8753-3DB8EF200D47}">
      <dgm:prSet/>
      <dgm:spPr/>
      <dgm:t>
        <a:bodyPr/>
        <a:lstStyle/>
        <a:p>
          <a:endParaRPr lang="en-US"/>
        </a:p>
      </dgm:t>
    </dgm:pt>
    <dgm:pt modelId="{11F61E3F-B7E7-1C4B-87B8-B3948DDD47A3}" type="parTrans" cxnId="{CDC938E5-033A-1D40-8753-3DB8EF200D47}">
      <dgm:prSet/>
      <dgm:spPr/>
      <dgm:t>
        <a:bodyPr/>
        <a:lstStyle/>
        <a:p>
          <a:endParaRPr lang="en-US"/>
        </a:p>
      </dgm:t>
    </dgm:pt>
    <dgm:pt modelId="{E97D155C-926C-4D96-AD13-E490FD922B97}">
      <dgm:prSet custT="1"/>
      <dgm:spPr/>
      <dgm:t>
        <a:bodyPr/>
        <a:lstStyle/>
        <a:p>
          <a:endParaRPr lang="en-US" sz="1400" dirty="0"/>
        </a:p>
      </dgm:t>
    </dgm:pt>
    <dgm:pt modelId="{D1789177-6B5E-4687-9708-748D726B5B2F}" type="sibTrans" cxnId="{144CA91F-7FE7-4FF2-89D8-5120F0604876}">
      <dgm:prSet/>
      <dgm:spPr/>
      <dgm:t>
        <a:bodyPr/>
        <a:lstStyle/>
        <a:p>
          <a:endParaRPr lang="en-US"/>
        </a:p>
      </dgm:t>
    </dgm:pt>
    <dgm:pt modelId="{060A980A-514E-4635-B60D-2198795AEEA4}" type="parTrans" cxnId="{144CA91F-7FE7-4FF2-89D8-5120F0604876}">
      <dgm:prSet/>
      <dgm:spPr/>
      <dgm:t>
        <a:bodyPr/>
        <a:lstStyle/>
        <a:p>
          <a:endParaRPr lang="en-US"/>
        </a:p>
      </dgm:t>
    </dgm:pt>
    <dgm:pt modelId="{1AC98657-7B32-4F09-A59D-48E717B4440D}">
      <dgm:prSet custT="1"/>
      <dgm:spPr/>
      <dgm:t>
        <a:bodyPr/>
        <a:lstStyle/>
        <a:p>
          <a:endParaRPr lang="en-US" sz="1400" dirty="0"/>
        </a:p>
      </dgm:t>
    </dgm:pt>
    <dgm:pt modelId="{4A477839-071D-47D6-AD73-614F50CC35AC}" type="sibTrans" cxnId="{8B7CAF1F-93E3-4AAF-A9E7-6BA0804468A0}">
      <dgm:prSet/>
      <dgm:spPr/>
      <dgm:t>
        <a:bodyPr/>
        <a:lstStyle/>
        <a:p>
          <a:endParaRPr lang="en-US"/>
        </a:p>
      </dgm:t>
    </dgm:pt>
    <dgm:pt modelId="{1E09A9D6-B067-4A4E-95A7-327C2AA27D98}" type="parTrans" cxnId="{8B7CAF1F-93E3-4AAF-A9E7-6BA0804468A0}">
      <dgm:prSet/>
      <dgm:spPr/>
      <dgm:t>
        <a:bodyPr/>
        <a:lstStyle/>
        <a:p>
          <a:endParaRPr lang="en-US"/>
        </a:p>
      </dgm:t>
    </dgm:pt>
    <dgm:pt modelId="{008736B2-1D7F-48D9-8A33-E9E5217A9EB8}">
      <dgm:prSet custT="1"/>
      <dgm:spPr/>
      <dgm:t>
        <a:bodyPr/>
        <a:lstStyle/>
        <a:p>
          <a:r>
            <a:rPr lang="en-US" sz="1400" dirty="0"/>
            <a:t>Economic policy</a:t>
          </a:r>
        </a:p>
      </dgm:t>
    </dgm:pt>
    <dgm:pt modelId="{CA6CD056-E33A-4513-80F3-BE387BDCAEF8}" type="sibTrans" cxnId="{C5E67657-DC55-4D60-BB97-C4D76CAD4607}">
      <dgm:prSet/>
      <dgm:spPr/>
      <dgm:t>
        <a:bodyPr/>
        <a:lstStyle/>
        <a:p>
          <a:endParaRPr lang="en-US"/>
        </a:p>
      </dgm:t>
    </dgm:pt>
    <dgm:pt modelId="{DE9D42AB-9F6B-4BC6-85EF-51B0A800BB8D}" type="parTrans" cxnId="{C5E67657-DC55-4D60-BB97-C4D76CAD4607}">
      <dgm:prSet/>
      <dgm:spPr/>
      <dgm:t>
        <a:bodyPr/>
        <a:lstStyle/>
        <a:p>
          <a:endParaRPr lang="en-US"/>
        </a:p>
      </dgm:t>
    </dgm:pt>
    <dgm:pt modelId="{CCE181CC-0B70-44BB-B6A3-A7BA7B7089AD}">
      <dgm:prSet custT="1"/>
      <dgm:spPr/>
      <dgm:t>
        <a:bodyPr/>
        <a:lstStyle/>
        <a:p>
          <a:r>
            <a:rPr lang="en-US" sz="1400"/>
            <a:t>Social policy</a:t>
          </a:r>
        </a:p>
      </dgm:t>
    </dgm:pt>
    <dgm:pt modelId="{5DCF94EC-8CAB-4351-A0E7-200D4E5E01B2}" type="sibTrans" cxnId="{93342D81-F020-4D31-BFE7-713E752F2C65}">
      <dgm:prSet/>
      <dgm:spPr/>
      <dgm:t>
        <a:bodyPr/>
        <a:lstStyle/>
        <a:p>
          <a:endParaRPr lang="en-US"/>
        </a:p>
      </dgm:t>
    </dgm:pt>
    <dgm:pt modelId="{CA736362-C0A9-449A-BF72-ECF7459DDF2D}" type="parTrans" cxnId="{93342D81-F020-4D31-BFE7-713E752F2C65}">
      <dgm:prSet/>
      <dgm:spPr/>
      <dgm:t>
        <a:bodyPr/>
        <a:lstStyle/>
        <a:p>
          <a:endParaRPr lang="en-US"/>
        </a:p>
      </dgm:t>
    </dgm:pt>
    <dgm:pt modelId="{E5383965-D3D4-4E39-A573-3950783B1E6B}">
      <dgm:prSet custT="1"/>
      <dgm:spPr/>
      <dgm:t>
        <a:bodyPr/>
        <a:lstStyle/>
        <a:p>
          <a:r>
            <a:rPr lang="en-US" sz="1400"/>
            <a:t>Public policy</a:t>
          </a:r>
        </a:p>
      </dgm:t>
    </dgm:pt>
    <dgm:pt modelId="{37318D74-EF5C-44CF-9513-4EDA6FFBC943}" type="sibTrans" cxnId="{3215C94E-1E43-4227-8274-9432C3091CB4}">
      <dgm:prSet/>
      <dgm:spPr/>
      <dgm:t>
        <a:bodyPr/>
        <a:lstStyle/>
        <a:p>
          <a:endParaRPr lang="en-US"/>
        </a:p>
      </dgm:t>
    </dgm:pt>
    <dgm:pt modelId="{71AA039E-FE7D-4FA6-9B5E-1133D36940FA}" type="parTrans" cxnId="{3215C94E-1E43-4227-8274-9432C3091CB4}">
      <dgm:prSet/>
      <dgm:spPr/>
      <dgm:t>
        <a:bodyPr/>
        <a:lstStyle/>
        <a:p>
          <a:endParaRPr lang="en-US"/>
        </a:p>
      </dgm:t>
    </dgm:pt>
    <dgm:pt modelId="{FFD7EF06-60BA-4084-99C5-3A7317090B73}">
      <dgm:prSet custT="1"/>
      <dgm:spPr/>
      <dgm:t>
        <a:bodyPr/>
        <a:lstStyle/>
        <a:p>
          <a:endParaRPr lang="en-US" sz="1400"/>
        </a:p>
      </dgm:t>
    </dgm:pt>
    <dgm:pt modelId="{07AA3AF4-B7CF-42F4-B160-5B9693AA6EA0}" type="sibTrans" cxnId="{B07BF35F-9BD5-4C85-990F-809BE89CC731}">
      <dgm:prSet/>
      <dgm:spPr/>
      <dgm:t>
        <a:bodyPr/>
        <a:lstStyle/>
        <a:p>
          <a:endParaRPr lang="en-US"/>
        </a:p>
      </dgm:t>
    </dgm:pt>
    <dgm:pt modelId="{9B68840B-6835-4FF1-8BCB-669396FC1BDE}" type="parTrans" cxnId="{B07BF35F-9BD5-4C85-990F-809BE89CC731}">
      <dgm:prSet/>
      <dgm:spPr/>
      <dgm:t>
        <a:bodyPr/>
        <a:lstStyle/>
        <a:p>
          <a:endParaRPr lang="en-US"/>
        </a:p>
      </dgm:t>
    </dgm:pt>
    <dgm:pt modelId="{A032FE08-880B-0A4C-A3F5-869D08CD1A00}" type="pres">
      <dgm:prSet presAssocID="{65FE0132-B8DD-C842-8902-2B376497EF24}" presName="Name0" presStyleCnt="0">
        <dgm:presLayoutVars>
          <dgm:dir/>
          <dgm:resizeHandles val="exact"/>
        </dgm:presLayoutVars>
      </dgm:prSet>
      <dgm:spPr/>
    </dgm:pt>
    <dgm:pt modelId="{BC824CBA-3E53-394D-AC56-AB6F850385DF}" type="pres">
      <dgm:prSet presAssocID="{0ECC979A-F559-894A-B8E6-539BAEB36CFD}" presName="node" presStyleLbl="node1" presStyleIdx="0" presStyleCnt="3" custScaleX="123243">
        <dgm:presLayoutVars>
          <dgm:bulletEnabled val="1"/>
        </dgm:presLayoutVars>
      </dgm:prSet>
      <dgm:spPr/>
    </dgm:pt>
    <dgm:pt modelId="{EF7C4FBD-BFD1-884C-A577-1C39D7AA1DE4}" type="pres">
      <dgm:prSet presAssocID="{1A6F5307-4BE4-1342-9EB5-AB607B79682E}" presName="sibTrans" presStyleLbl="sibTrans2D1" presStyleIdx="0" presStyleCnt="2"/>
      <dgm:spPr/>
    </dgm:pt>
    <dgm:pt modelId="{F955EA22-02E2-6E4B-BCB1-508F37F7048E}" type="pres">
      <dgm:prSet presAssocID="{1A6F5307-4BE4-1342-9EB5-AB607B79682E}" presName="connectorText" presStyleLbl="sibTrans2D1" presStyleIdx="0" presStyleCnt="2"/>
      <dgm:spPr/>
    </dgm:pt>
    <dgm:pt modelId="{D847D313-E125-AF4B-93C1-A7CAF5666FDB}" type="pres">
      <dgm:prSet presAssocID="{5B71C444-2C67-DD46-B431-E59670832112}" presName="node" presStyleLbl="node1" presStyleIdx="1" presStyleCnt="3" custScaleX="130779">
        <dgm:presLayoutVars>
          <dgm:bulletEnabled val="1"/>
        </dgm:presLayoutVars>
      </dgm:prSet>
      <dgm:spPr/>
    </dgm:pt>
    <dgm:pt modelId="{5ED3DBFA-B3F8-EB4A-A368-98B056492B6C}" type="pres">
      <dgm:prSet presAssocID="{9D03601B-A9F6-F04B-BC82-804FACE24BFB}" presName="sibTrans" presStyleLbl="sibTrans2D1" presStyleIdx="1" presStyleCnt="2"/>
      <dgm:spPr/>
    </dgm:pt>
    <dgm:pt modelId="{CAB53C29-F918-FC47-85FB-681D99982B89}" type="pres">
      <dgm:prSet presAssocID="{9D03601B-A9F6-F04B-BC82-804FACE24BFB}" presName="connectorText" presStyleLbl="sibTrans2D1" presStyleIdx="1" presStyleCnt="2"/>
      <dgm:spPr/>
    </dgm:pt>
    <dgm:pt modelId="{BED7F6BC-433B-A94D-AD88-05B0AB61B4B2}" type="pres">
      <dgm:prSet presAssocID="{24C1DB62-9E97-CA41-820C-EA8AC5868990}" presName="node" presStyleLbl="node1" presStyleIdx="2" presStyleCnt="3">
        <dgm:presLayoutVars>
          <dgm:bulletEnabled val="1"/>
        </dgm:presLayoutVars>
      </dgm:prSet>
      <dgm:spPr/>
    </dgm:pt>
  </dgm:ptLst>
  <dgm:cxnLst>
    <dgm:cxn modelId="{6A9EDE06-8BD6-4E4E-895E-885D8D4F3F57}" type="presOf" srcId="{9D03601B-A9F6-F04B-BC82-804FACE24BFB}" destId="{5ED3DBFA-B3F8-EB4A-A368-98B056492B6C}" srcOrd="0" destOrd="0" presId="urn:microsoft.com/office/officeart/2005/8/layout/process1"/>
    <dgm:cxn modelId="{3CD0030A-EF98-A842-816F-8EF442958565}" type="presOf" srcId="{1A6F5307-4BE4-1342-9EB5-AB607B79682E}" destId="{EF7C4FBD-BFD1-884C-A577-1C39D7AA1DE4}" srcOrd="0" destOrd="0" presId="urn:microsoft.com/office/officeart/2005/8/layout/process1"/>
    <dgm:cxn modelId="{5A490C0F-19C7-8440-9322-E227D3E5BDC6}" type="presOf" srcId="{9D03601B-A9F6-F04B-BC82-804FACE24BFB}" destId="{CAB53C29-F918-FC47-85FB-681D99982B89}" srcOrd="1" destOrd="0" presId="urn:microsoft.com/office/officeart/2005/8/layout/process1"/>
    <dgm:cxn modelId="{72038012-D1AE-4F34-AE5D-BEBDCA908FD1}" type="presOf" srcId="{CCE181CC-0B70-44BB-B6A3-A7BA7B7089AD}" destId="{BC824CBA-3E53-394D-AC56-AB6F850385DF}" srcOrd="0" destOrd="5" presId="urn:microsoft.com/office/officeart/2005/8/layout/process1"/>
    <dgm:cxn modelId="{DC7F471D-D1E1-4C6C-A458-33B01B47EDC2}" type="presOf" srcId="{E97D155C-926C-4D96-AD13-E490FD922B97}" destId="{BC824CBA-3E53-394D-AC56-AB6F850385DF}" srcOrd="0" destOrd="2" presId="urn:microsoft.com/office/officeart/2005/8/layout/process1"/>
    <dgm:cxn modelId="{144CA91F-7FE7-4FF2-89D8-5120F0604876}" srcId="{0ECC979A-F559-894A-B8E6-539BAEB36CFD}" destId="{E97D155C-926C-4D96-AD13-E490FD922B97}" srcOrd="1" destOrd="0" parTransId="{060A980A-514E-4635-B60D-2198795AEEA4}" sibTransId="{D1789177-6B5E-4687-9708-748D726B5B2F}"/>
    <dgm:cxn modelId="{8B7CAF1F-93E3-4AAF-A9E7-6BA0804468A0}" srcId="{0ECC979A-F559-894A-B8E6-539BAEB36CFD}" destId="{1AC98657-7B32-4F09-A59D-48E717B4440D}" srcOrd="2" destOrd="0" parTransId="{1E09A9D6-B067-4A4E-95A7-327C2AA27D98}" sibTransId="{4A477839-071D-47D6-AD73-614F50CC35AC}"/>
    <dgm:cxn modelId="{BB81712F-8BD2-EE4F-B53A-B3DC67610F9D}" srcId="{5B71C444-2C67-DD46-B431-E59670832112}" destId="{08F27917-D7BA-FA44-AAA2-BB5F49E2F05D}" srcOrd="4" destOrd="0" parTransId="{DED364BC-AE64-2C49-AB1A-AC8051558329}" sibTransId="{D72CB85B-A1B1-3141-BFB5-DE7BCA644F92}"/>
    <dgm:cxn modelId="{919B2D38-8F9E-D04E-AC66-0ABBD22290B4}" srcId="{65FE0132-B8DD-C842-8902-2B376497EF24}" destId="{5B71C444-2C67-DD46-B431-E59670832112}" srcOrd="1" destOrd="0" parTransId="{5FF77750-18C2-3C4E-9178-35B0B055D71D}" sibTransId="{9D03601B-A9F6-F04B-BC82-804FACE24BFB}"/>
    <dgm:cxn modelId="{B07BF35F-9BD5-4C85-990F-809BE89CC731}" srcId="{0ECC979A-F559-894A-B8E6-539BAEB36CFD}" destId="{FFD7EF06-60BA-4084-99C5-3A7317090B73}" srcOrd="6" destOrd="0" parTransId="{9B68840B-6835-4FF1-8BCB-669396FC1BDE}" sibTransId="{07AA3AF4-B7CF-42F4-B160-5B9693AA6EA0}"/>
    <dgm:cxn modelId="{DD83BE4B-8CB4-EB4F-9469-BD6ABBDC5994}" srcId="{5B71C444-2C67-DD46-B431-E59670832112}" destId="{F9FA4C5F-A6FC-7A47-8350-DEA5E00803A9}" srcOrd="2" destOrd="0" parTransId="{FE592C6B-D383-9C41-BD9C-D059007593FC}" sibTransId="{64DA7A69-8021-3045-8146-D61E7147049A}"/>
    <dgm:cxn modelId="{3215C94E-1E43-4227-8274-9432C3091CB4}" srcId="{0ECC979A-F559-894A-B8E6-539BAEB36CFD}" destId="{E5383965-D3D4-4E39-A573-3950783B1E6B}" srcOrd="5" destOrd="0" parTransId="{71AA039E-FE7D-4FA6-9B5E-1133D36940FA}" sibTransId="{37318D74-EF5C-44CF-9513-4EDA6FFBC943}"/>
    <dgm:cxn modelId="{C5E67657-DC55-4D60-BB97-C4D76CAD4607}" srcId="{0ECC979A-F559-894A-B8E6-539BAEB36CFD}" destId="{008736B2-1D7F-48D9-8A33-E9E5217A9EB8}" srcOrd="3" destOrd="0" parTransId="{DE9D42AB-9F6B-4BC6-85EF-51B0A800BB8D}" sibTransId="{CA6CD056-E33A-4513-80F3-BE387BDCAEF8}"/>
    <dgm:cxn modelId="{467CDC57-5E08-6B44-A14A-685E06347948}" srcId="{5B71C444-2C67-DD46-B431-E59670832112}" destId="{DC0B4B25-B639-C54F-B2ED-E76759E63595}" srcOrd="0" destOrd="0" parTransId="{4C0C958F-2B32-D843-A730-EAE3648A4621}" sibTransId="{9A4B25E1-250A-624C-B13E-92CAA4A88924}"/>
    <dgm:cxn modelId="{49D42E59-877E-544A-A5BB-0D34A0CD784C}" type="presOf" srcId="{08F27917-D7BA-FA44-AAA2-BB5F49E2F05D}" destId="{D847D313-E125-AF4B-93C1-A7CAF5666FDB}" srcOrd="0" destOrd="5" presId="urn:microsoft.com/office/officeart/2005/8/layout/process1"/>
    <dgm:cxn modelId="{93342D81-F020-4D31-BFE7-713E752F2C65}" srcId="{0ECC979A-F559-894A-B8E6-539BAEB36CFD}" destId="{CCE181CC-0B70-44BB-B6A3-A7BA7B7089AD}" srcOrd="4" destOrd="0" parTransId="{CA736362-C0A9-449A-BF72-ECF7459DDF2D}" sibTransId="{5DCF94EC-8CAB-4351-A0E7-200D4E5E01B2}"/>
    <dgm:cxn modelId="{2DD87787-B120-7242-AABF-9B03FCBD976B}" type="presOf" srcId="{5A48B5F4-8553-3348-9EF4-6153F9478A65}" destId="{D847D313-E125-AF4B-93C1-A7CAF5666FDB}" srcOrd="0" destOrd="2" presId="urn:microsoft.com/office/officeart/2005/8/layout/process1"/>
    <dgm:cxn modelId="{A022E58A-A02F-6E4A-B8D9-20A4EE449BDF}" type="presOf" srcId="{1A6F5307-4BE4-1342-9EB5-AB607B79682E}" destId="{F955EA22-02E2-6E4B-BCB1-508F37F7048E}" srcOrd="1" destOrd="0" presId="urn:microsoft.com/office/officeart/2005/8/layout/process1"/>
    <dgm:cxn modelId="{3995178B-A8F7-F343-92D1-F0F4146233F9}" type="presOf" srcId="{5B71C444-2C67-DD46-B431-E59670832112}" destId="{D847D313-E125-AF4B-93C1-A7CAF5666FDB}" srcOrd="0" destOrd="0" presId="urn:microsoft.com/office/officeart/2005/8/layout/process1"/>
    <dgm:cxn modelId="{CDBF0E8E-9EE9-4339-B770-1DD06B0106CB}" type="presOf" srcId="{1AC98657-7B32-4F09-A59D-48E717B4440D}" destId="{BC824CBA-3E53-394D-AC56-AB6F850385DF}" srcOrd="0" destOrd="3" presId="urn:microsoft.com/office/officeart/2005/8/layout/process1"/>
    <dgm:cxn modelId="{885F3391-A53A-4700-B4CC-1017AE1EB3F2}" type="presOf" srcId="{FFD7EF06-60BA-4084-99C5-3A7317090B73}" destId="{BC824CBA-3E53-394D-AC56-AB6F850385DF}" srcOrd="0" destOrd="7" presId="urn:microsoft.com/office/officeart/2005/8/layout/process1"/>
    <dgm:cxn modelId="{7A89DF97-997C-A347-8B35-B712860A523B}" type="presOf" srcId="{0ECC979A-F559-894A-B8E6-539BAEB36CFD}" destId="{BC824CBA-3E53-394D-AC56-AB6F850385DF}" srcOrd="0" destOrd="0" presId="urn:microsoft.com/office/officeart/2005/8/layout/process1"/>
    <dgm:cxn modelId="{EDF1AD99-F55E-F045-8C97-D5ADA1685296}" srcId="{5B71C444-2C67-DD46-B431-E59670832112}" destId="{5A48B5F4-8553-3348-9EF4-6153F9478A65}" srcOrd="1" destOrd="0" parTransId="{5209C0A3-628B-2442-8AFE-46518B2EF615}" sibTransId="{9E68D506-B377-9D45-85FF-3E3923727F32}"/>
    <dgm:cxn modelId="{98E83CAA-7FC8-2641-9364-9C19BC0D4F39}" type="presOf" srcId="{F9FA4C5F-A6FC-7A47-8350-DEA5E00803A9}" destId="{D847D313-E125-AF4B-93C1-A7CAF5666FDB}" srcOrd="0" destOrd="3" presId="urn:microsoft.com/office/officeart/2005/8/layout/process1"/>
    <dgm:cxn modelId="{4FD675AE-E56E-FD47-9574-DE3BF3FC2005}" srcId="{65FE0132-B8DD-C842-8902-2B376497EF24}" destId="{0ECC979A-F559-894A-B8E6-539BAEB36CFD}" srcOrd="0" destOrd="0" parTransId="{09277E36-454C-2F42-83F2-32B301E41430}" sibTransId="{1A6F5307-4BE4-1342-9EB5-AB607B79682E}"/>
    <dgm:cxn modelId="{C354DEB3-5BCB-4F0D-B98E-49E772A4E1DC}" type="presOf" srcId="{008736B2-1D7F-48D9-8A33-E9E5217A9EB8}" destId="{BC824CBA-3E53-394D-AC56-AB6F850385DF}" srcOrd="0" destOrd="4" presId="urn:microsoft.com/office/officeart/2005/8/layout/process1"/>
    <dgm:cxn modelId="{73B4CCBD-C09D-4391-B555-ABBA0D085CA0}" type="presOf" srcId="{E5383965-D3D4-4E39-A573-3950783B1E6B}" destId="{BC824CBA-3E53-394D-AC56-AB6F850385DF}" srcOrd="0" destOrd="6" presId="urn:microsoft.com/office/officeart/2005/8/layout/process1"/>
    <dgm:cxn modelId="{AF33C9C1-B169-3F4C-843D-D408E9051779}" srcId="{5B71C444-2C67-DD46-B431-E59670832112}" destId="{DE6727A4-153A-5842-B9F4-7154D7A1340F}" srcOrd="3" destOrd="0" parTransId="{427582B3-183D-C842-BF66-182EA72B8CB9}" sibTransId="{3FBEA3DA-6BFB-4047-B0DA-F80E76005BE2}"/>
    <dgm:cxn modelId="{7C3832D4-9B4B-7549-9E16-EAE457DF1847}" type="presOf" srcId="{65FE0132-B8DD-C842-8902-2B376497EF24}" destId="{A032FE08-880B-0A4C-A3F5-869D08CD1A00}" srcOrd="0" destOrd="0" presId="urn:microsoft.com/office/officeart/2005/8/layout/process1"/>
    <dgm:cxn modelId="{DA6A31DC-70E3-A342-9E28-5B523F77481B}" srcId="{65FE0132-B8DD-C842-8902-2B376497EF24}" destId="{24C1DB62-9E97-CA41-820C-EA8AC5868990}" srcOrd="2" destOrd="0" parTransId="{3E795387-280B-7D44-B5F7-E845675C3831}" sibTransId="{018E55B7-7052-9644-874A-1AFD53EEFD13}"/>
    <dgm:cxn modelId="{631759E0-63F8-1545-AFDE-DAE6B23AA20C}" type="presOf" srcId="{24C1DB62-9E97-CA41-820C-EA8AC5868990}" destId="{BED7F6BC-433B-A94D-AD88-05B0AB61B4B2}" srcOrd="0" destOrd="0" presId="urn:microsoft.com/office/officeart/2005/8/layout/process1"/>
    <dgm:cxn modelId="{CDC938E5-033A-1D40-8753-3DB8EF200D47}" srcId="{0ECC979A-F559-894A-B8E6-539BAEB36CFD}" destId="{F64E5EE9-3C18-8F47-AA38-BCAF025C6BA3}" srcOrd="0" destOrd="0" parTransId="{11F61E3F-B7E7-1C4B-87B8-B3948DDD47A3}" sibTransId="{93A35D0D-FD47-7347-B33A-819E98203ADD}"/>
    <dgm:cxn modelId="{20E19BE8-E601-0745-9197-D2F8C58584F0}" type="presOf" srcId="{F64E5EE9-3C18-8F47-AA38-BCAF025C6BA3}" destId="{BC824CBA-3E53-394D-AC56-AB6F850385DF}" srcOrd="0" destOrd="1" presId="urn:microsoft.com/office/officeart/2005/8/layout/process1"/>
    <dgm:cxn modelId="{349D79F7-76F6-AB41-81DA-00F365B6C2D9}" type="presOf" srcId="{DE6727A4-153A-5842-B9F4-7154D7A1340F}" destId="{D847D313-E125-AF4B-93C1-A7CAF5666FDB}" srcOrd="0" destOrd="4" presId="urn:microsoft.com/office/officeart/2005/8/layout/process1"/>
    <dgm:cxn modelId="{83CFBEF8-F487-F441-8F6A-CC14902B3B0C}" type="presOf" srcId="{DC0B4B25-B639-C54F-B2ED-E76759E63595}" destId="{D847D313-E125-AF4B-93C1-A7CAF5666FDB}" srcOrd="0" destOrd="1" presId="urn:microsoft.com/office/officeart/2005/8/layout/process1"/>
    <dgm:cxn modelId="{AC78D0C6-A36F-D548-90D0-75204F7810FF}" type="presParOf" srcId="{A032FE08-880B-0A4C-A3F5-869D08CD1A00}" destId="{BC824CBA-3E53-394D-AC56-AB6F850385DF}" srcOrd="0" destOrd="0" presId="urn:microsoft.com/office/officeart/2005/8/layout/process1"/>
    <dgm:cxn modelId="{3197C0DD-472A-1D40-B74E-A1B577CCA8B4}" type="presParOf" srcId="{A032FE08-880B-0A4C-A3F5-869D08CD1A00}" destId="{EF7C4FBD-BFD1-884C-A577-1C39D7AA1DE4}" srcOrd="1" destOrd="0" presId="urn:microsoft.com/office/officeart/2005/8/layout/process1"/>
    <dgm:cxn modelId="{E09BB07F-7F55-B544-81FC-4456A31EB136}" type="presParOf" srcId="{EF7C4FBD-BFD1-884C-A577-1C39D7AA1DE4}" destId="{F955EA22-02E2-6E4B-BCB1-508F37F7048E}" srcOrd="0" destOrd="0" presId="urn:microsoft.com/office/officeart/2005/8/layout/process1"/>
    <dgm:cxn modelId="{59360535-1089-E946-BB07-90E4653ABEA9}" type="presParOf" srcId="{A032FE08-880B-0A4C-A3F5-869D08CD1A00}" destId="{D847D313-E125-AF4B-93C1-A7CAF5666FDB}" srcOrd="2" destOrd="0" presId="urn:microsoft.com/office/officeart/2005/8/layout/process1"/>
    <dgm:cxn modelId="{864A7D69-7754-A747-9C5A-923F18474C3B}" type="presParOf" srcId="{A032FE08-880B-0A4C-A3F5-869D08CD1A00}" destId="{5ED3DBFA-B3F8-EB4A-A368-98B056492B6C}" srcOrd="3" destOrd="0" presId="urn:microsoft.com/office/officeart/2005/8/layout/process1"/>
    <dgm:cxn modelId="{ECBFC09F-29CC-F041-A92C-196B17544D37}" type="presParOf" srcId="{5ED3DBFA-B3F8-EB4A-A368-98B056492B6C}" destId="{CAB53C29-F918-FC47-85FB-681D99982B89}" srcOrd="0" destOrd="0" presId="urn:microsoft.com/office/officeart/2005/8/layout/process1"/>
    <dgm:cxn modelId="{9770F0E3-669B-C946-8554-66F15E2B805A}" type="presParOf" srcId="{A032FE08-880B-0A4C-A3F5-869D08CD1A00}" destId="{BED7F6BC-433B-A94D-AD88-05B0AB61B4B2}"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24CBA-3E53-394D-AC56-AB6F850385DF}">
      <dsp:nvSpPr>
        <dsp:cNvPr id="0" name=""/>
        <dsp:cNvSpPr/>
      </dsp:nvSpPr>
      <dsp:spPr>
        <a:xfrm>
          <a:off x="5671" y="911591"/>
          <a:ext cx="1836792" cy="23647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Structural Determinants</a:t>
          </a:r>
        </a:p>
        <a:p>
          <a:pPr marL="114300" lvl="1" indent="-114300" algn="l" defTabSz="622300">
            <a:lnSpc>
              <a:spcPct val="90000"/>
            </a:lnSpc>
            <a:spcBef>
              <a:spcPct val="0"/>
            </a:spcBef>
            <a:spcAft>
              <a:spcPct val="15000"/>
            </a:spcAft>
            <a:buChar char="•"/>
          </a:pPr>
          <a:r>
            <a:rPr lang="en-US" sz="1400" kern="1200" dirty="0"/>
            <a:t>Race/class/gender (isms)</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Economic policy</a:t>
          </a:r>
        </a:p>
        <a:p>
          <a:pPr marL="114300" lvl="1" indent="-114300" algn="l" defTabSz="622300">
            <a:lnSpc>
              <a:spcPct val="90000"/>
            </a:lnSpc>
            <a:spcBef>
              <a:spcPct val="0"/>
            </a:spcBef>
            <a:spcAft>
              <a:spcPct val="15000"/>
            </a:spcAft>
            <a:buChar char="•"/>
          </a:pPr>
          <a:r>
            <a:rPr lang="en-US" sz="1400" kern="1200"/>
            <a:t>Social policy</a:t>
          </a:r>
        </a:p>
        <a:p>
          <a:pPr marL="114300" lvl="1" indent="-114300" algn="l" defTabSz="622300">
            <a:lnSpc>
              <a:spcPct val="90000"/>
            </a:lnSpc>
            <a:spcBef>
              <a:spcPct val="0"/>
            </a:spcBef>
            <a:spcAft>
              <a:spcPct val="15000"/>
            </a:spcAft>
            <a:buChar char="•"/>
          </a:pPr>
          <a:r>
            <a:rPr lang="en-US" sz="1400" kern="1200"/>
            <a:t>Public policy</a:t>
          </a:r>
        </a:p>
        <a:p>
          <a:pPr marL="114300" lvl="1" indent="-114300" algn="l" defTabSz="622300">
            <a:lnSpc>
              <a:spcPct val="90000"/>
            </a:lnSpc>
            <a:spcBef>
              <a:spcPct val="0"/>
            </a:spcBef>
            <a:spcAft>
              <a:spcPct val="15000"/>
            </a:spcAft>
            <a:buChar char="•"/>
          </a:pPr>
          <a:endParaRPr lang="en-US" sz="1400" kern="1200"/>
        </a:p>
      </dsp:txBody>
      <dsp:txXfrm>
        <a:off x="59469" y="965389"/>
        <a:ext cx="1729196" cy="2257191"/>
      </dsp:txXfrm>
    </dsp:sp>
    <dsp:sp modelId="{EF7C4FBD-BFD1-884C-A577-1C39D7AA1DE4}">
      <dsp:nvSpPr>
        <dsp:cNvPr id="0" name=""/>
        <dsp:cNvSpPr/>
      </dsp:nvSpPr>
      <dsp:spPr>
        <a:xfrm>
          <a:off x="1991501" y="1909177"/>
          <a:ext cx="315961" cy="36961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91501" y="1983100"/>
        <a:ext cx="221173" cy="221768"/>
      </dsp:txXfrm>
    </dsp:sp>
    <dsp:sp modelId="{D847D313-E125-AF4B-93C1-A7CAF5666FDB}">
      <dsp:nvSpPr>
        <dsp:cNvPr id="0" name=""/>
        <dsp:cNvSpPr/>
      </dsp:nvSpPr>
      <dsp:spPr>
        <a:xfrm>
          <a:off x="2438616" y="911591"/>
          <a:ext cx="1949107" cy="23647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Social Determinants</a:t>
          </a:r>
        </a:p>
        <a:p>
          <a:pPr marL="114300" lvl="1" indent="-114300" algn="l" defTabSz="622300">
            <a:lnSpc>
              <a:spcPct val="90000"/>
            </a:lnSpc>
            <a:spcBef>
              <a:spcPct val="0"/>
            </a:spcBef>
            <a:spcAft>
              <a:spcPct val="15000"/>
            </a:spcAft>
            <a:buChar char="•"/>
          </a:pPr>
          <a:r>
            <a:rPr lang="en-US" sz="1400" kern="1200"/>
            <a:t>Access to health care</a:t>
          </a:r>
        </a:p>
        <a:p>
          <a:pPr marL="114300" lvl="1" indent="-114300" algn="l" defTabSz="622300">
            <a:lnSpc>
              <a:spcPct val="90000"/>
            </a:lnSpc>
            <a:spcBef>
              <a:spcPct val="0"/>
            </a:spcBef>
            <a:spcAft>
              <a:spcPct val="15000"/>
            </a:spcAft>
            <a:buChar char="•"/>
          </a:pPr>
          <a:r>
            <a:rPr lang="en-US" sz="1400" kern="1200"/>
            <a:t>Housing</a:t>
          </a:r>
        </a:p>
        <a:p>
          <a:pPr marL="114300" lvl="1" indent="-114300" algn="l" defTabSz="622300">
            <a:lnSpc>
              <a:spcPct val="90000"/>
            </a:lnSpc>
            <a:spcBef>
              <a:spcPct val="0"/>
            </a:spcBef>
            <a:spcAft>
              <a:spcPct val="15000"/>
            </a:spcAft>
            <a:buChar char="•"/>
          </a:pPr>
          <a:r>
            <a:rPr lang="en-US" sz="1400" kern="1200"/>
            <a:t>Neighborhood</a:t>
          </a:r>
        </a:p>
        <a:p>
          <a:pPr marL="114300" lvl="1" indent="-114300" algn="l" defTabSz="622300">
            <a:lnSpc>
              <a:spcPct val="90000"/>
            </a:lnSpc>
            <a:spcBef>
              <a:spcPct val="0"/>
            </a:spcBef>
            <a:spcAft>
              <a:spcPct val="15000"/>
            </a:spcAft>
            <a:buChar char="•"/>
          </a:pPr>
          <a:r>
            <a:rPr lang="en-US" sz="1400" kern="1200"/>
            <a:t>Work environment</a:t>
          </a:r>
        </a:p>
        <a:p>
          <a:pPr marL="114300" lvl="1" indent="-114300" algn="l" defTabSz="622300">
            <a:lnSpc>
              <a:spcPct val="90000"/>
            </a:lnSpc>
            <a:spcBef>
              <a:spcPct val="0"/>
            </a:spcBef>
            <a:spcAft>
              <a:spcPct val="15000"/>
            </a:spcAft>
            <a:buChar char="•"/>
          </a:pPr>
          <a:r>
            <a:rPr lang="en-US" sz="1400" kern="1200"/>
            <a:t>Income</a:t>
          </a:r>
        </a:p>
      </dsp:txBody>
      <dsp:txXfrm>
        <a:off x="2495703" y="968678"/>
        <a:ext cx="1834933" cy="2250613"/>
      </dsp:txXfrm>
    </dsp:sp>
    <dsp:sp modelId="{5ED3DBFA-B3F8-EB4A-A368-98B056492B6C}">
      <dsp:nvSpPr>
        <dsp:cNvPr id="0" name=""/>
        <dsp:cNvSpPr/>
      </dsp:nvSpPr>
      <dsp:spPr>
        <a:xfrm>
          <a:off x="4536762" y="1909177"/>
          <a:ext cx="315961" cy="36961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536762" y="1983100"/>
        <a:ext cx="221173" cy="221768"/>
      </dsp:txXfrm>
    </dsp:sp>
    <dsp:sp modelId="{BED7F6BC-433B-A94D-AD88-05B0AB61B4B2}">
      <dsp:nvSpPr>
        <dsp:cNvPr id="0" name=""/>
        <dsp:cNvSpPr/>
      </dsp:nvSpPr>
      <dsp:spPr>
        <a:xfrm>
          <a:off x="4983877" y="911591"/>
          <a:ext cx="1490382" cy="23647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Health</a:t>
          </a:r>
          <a:r>
            <a:rPr lang="en-US" sz="2400" kern="1200" baseline="0"/>
            <a:t> Equity</a:t>
          </a:r>
          <a:endParaRPr lang="en-US" sz="2400" kern="1200"/>
        </a:p>
      </dsp:txBody>
      <dsp:txXfrm>
        <a:off x="5027529" y="955243"/>
        <a:ext cx="1403078" cy="22774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1"/>
            <a:ext cx="2974552" cy="466275"/>
          </a:xfrm>
          <a:prstGeom prst="rect">
            <a:avLst/>
          </a:prstGeom>
        </p:spPr>
        <p:txBody>
          <a:bodyPr vert="horz" lIns="92308" tIns="46155" rIns="92308" bIns="46155" rtlCol="0"/>
          <a:lstStyle>
            <a:lvl1pPr algn="l">
              <a:defRPr sz="1200"/>
            </a:lvl1pPr>
          </a:lstStyle>
          <a:p>
            <a:endParaRPr lang="en-US"/>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888211" y="1"/>
            <a:ext cx="2974552" cy="466275"/>
          </a:xfrm>
          <a:prstGeom prst="rect">
            <a:avLst/>
          </a:prstGeom>
        </p:spPr>
        <p:txBody>
          <a:bodyPr vert="horz" lIns="92308" tIns="46155" rIns="92308" bIns="46155" rtlCol="0"/>
          <a:lstStyle>
            <a:lvl1pPr algn="r">
              <a:defRPr sz="1200"/>
            </a:lvl1pPr>
          </a:lstStyle>
          <a:p>
            <a:fld id="{D73D8B48-657D-44D2-8875-F472F49A5E78}" type="datetimeFigureOut">
              <a:rPr lang="en-US" smtClean="0"/>
              <a:t>7/7/2022</a:t>
            </a:fld>
            <a:endParaRPr lang="en-US"/>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6952"/>
            <a:ext cx="2974552" cy="466274"/>
          </a:xfrm>
          <a:prstGeom prst="rect">
            <a:avLst/>
          </a:prstGeom>
        </p:spPr>
        <p:txBody>
          <a:bodyPr vert="horz" lIns="92308" tIns="46155" rIns="92308" bIns="4615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888211" y="8826952"/>
            <a:ext cx="2974552" cy="466274"/>
          </a:xfrm>
          <a:prstGeom prst="rect">
            <a:avLst/>
          </a:prstGeom>
        </p:spPr>
        <p:txBody>
          <a:bodyPr vert="horz" lIns="92308" tIns="46155" rIns="92308" bIns="46155" rtlCol="0" anchor="b"/>
          <a:lstStyle>
            <a:lvl1pPr algn="r">
              <a:defRPr sz="1200"/>
            </a:lvl1pPr>
          </a:lstStyle>
          <a:p>
            <a:fld id="{1919D442-ED73-444D-9CBD-699E80601FAF}" type="slidenum">
              <a:rPr lang="en-US" smtClean="0"/>
              <a:t>‹#›</a:t>
            </a:fld>
            <a:endParaRPr lang="en-US"/>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4552" cy="466275"/>
          </a:xfrm>
          <a:prstGeom prst="rect">
            <a:avLst/>
          </a:prstGeom>
        </p:spPr>
        <p:txBody>
          <a:bodyPr vert="horz" lIns="92308" tIns="46155" rIns="92308" bIns="46155" rtlCol="0"/>
          <a:lstStyle>
            <a:lvl1pPr algn="l">
              <a:defRPr sz="1200"/>
            </a:lvl1pPr>
          </a:lstStyle>
          <a:p>
            <a:endParaRPr lang="en-US"/>
          </a:p>
        </p:txBody>
      </p:sp>
      <p:sp>
        <p:nvSpPr>
          <p:cNvPr id="3" name="Date Placeholder 2"/>
          <p:cNvSpPr>
            <a:spLocks noGrp="1"/>
          </p:cNvSpPr>
          <p:nvPr>
            <p:ph type="dt" idx="1"/>
          </p:nvPr>
        </p:nvSpPr>
        <p:spPr>
          <a:xfrm>
            <a:off x="3888211" y="1"/>
            <a:ext cx="2974552" cy="466275"/>
          </a:xfrm>
          <a:prstGeom prst="rect">
            <a:avLst/>
          </a:prstGeom>
        </p:spPr>
        <p:txBody>
          <a:bodyPr vert="horz" lIns="92308" tIns="46155" rIns="92308" bIns="46155" rtlCol="0"/>
          <a:lstStyle>
            <a:lvl1pPr algn="r">
              <a:defRPr sz="1200"/>
            </a:lvl1pPr>
          </a:lstStyle>
          <a:p>
            <a:fld id="{DD14BD18-FE0B-E14C-82DD-406AB6ACAEDB}" type="datetimeFigureOut">
              <a:rPr lang="en-US" smtClean="0"/>
              <a:t>7/7/2022</a:t>
            </a:fld>
            <a:endParaRPr lang="en-US"/>
          </a:p>
        </p:txBody>
      </p:sp>
      <p:sp>
        <p:nvSpPr>
          <p:cNvPr id="4" name="Slide Image Placeholder 3"/>
          <p:cNvSpPr>
            <a:spLocks noGrp="1" noRot="1" noChangeAspect="1"/>
          </p:cNvSpPr>
          <p:nvPr>
            <p:ph type="sldImg" idx="2"/>
          </p:nvPr>
        </p:nvSpPr>
        <p:spPr>
          <a:xfrm>
            <a:off x="646113" y="1162050"/>
            <a:ext cx="5572125" cy="3135313"/>
          </a:xfrm>
          <a:prstGeom prst="rect">
            <a:avLst/>
          </a:prstGeom>
          <a:noFill/>
          <a:ln w="12700">
            <a:solidFill>
              <a:prstClr val="black"/>
            </a:solidFill>
          </a:ln>
        </p:spPr>
        <p:txBody>
          <a:bodyPr vert="horz" lIns="92308" tIns="46155" rIns="92308" bIns="46155" rtlCol="0" anchor="ctr"/>
          <a:lstStyle/>
          <a:p>
            <a:endParaRPr lang="en-US"/>
          </a:p>
        </p:txBody>
      </p:sp>
      <p:sp>
        <p:nvSpPr>
          <p:cNvPr id="5" name="Notes Placeholder 4"/>
          <p:cNvSpPr>
            <a:spLocks noGrp="1"/>
          </p:cNvSpPr>
          <p:nvPr>
            <p:ph type="body" sz="quarter" idx="3"/>
          </p:nvPr>
        </p:nvSpPr>
        <p:spPr>
          <a:xfrm>
            <a:off x="686435" y="4472366"/>
            <a:ext cx="5491480" cy="3659208"/>
          </a:xfrm>
          <a:prstGeom prst="rect">
            <a:avLst/>
          </a:prstGeom>
        </p:spPr>
        <p:txBody>
          <a:bodyPr vert="horz" lIns="92308" tIns="46155" rIns="92308" bIns="4615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6952"/>
            <a:ext cx="2974552" cy="466274"/>
          </a:xfrm>
          <a:prstGeom prst="rect">
            <a:avLst/>
          </a:prstGeom>
        </p:spPr>
        <p:txBody>
          <a:bodyPr vert="horz" lIns="92308" tIns="46155" rIns="92308" bIns="46155" rtlCol="0" anchor="b"/>
          <a:lstStyle>
            <a:lvl1pPr algn="l">
              <a:defRPr sz="1200"/>
            </a:lvl1pPr>
          </a:lstStyle>
          <a:p>
            <a:endParaRPr lang="en-US"/>
          </a:p>
        </p:txBody>
      </p:sp>
      <p:sp>
        <p:nvSpPr>
          <p:cNvPr id="7" name="Slide Number Placeholder 6"/>
          <p:cNvSpPr>
            <a:spLocks noGrp="1"/>
          </p:cNvSpPr>
          <p:nvPr>
            <p:ph type="sldNum" sz="quarter" idx="5"/>
          </p:nvPr>
        </p:nvSpPr>
        <p:spPr>
          <a:xfrm>
            <a:off x="3888211" y="8826952"/>
            <a:ext cx="2974552" cy="466274"/>
          </a:xfrm>
          <a:prstGeom prst="rect">
            <a:avLst/>
          </a:prstGeom>
        </p:spPr>
        <p:txBody>
          <a:bodyPr vert="horz" lIns="92308" tIns="46155" rIns="92308" bIns="46155" rtlCol="0" anchor="b"/>
          <a:lstStyle>
            <a:lvl1pPr algn="r">
              <a:defRPr sz="1200"/>
            </a:lvl1pPr>
          </a:lstStyle>
          <a:p>
            <a:fld id="{55D387F3-4B50-6449-9F75-FA0BCFBAAE64}" type="slidenum">
              <a:rPr lang="en-US" smtClean="0"/>
              <a:t>‹#›</a:t>
            </a:fld>
            <a:endParaRPr lang="en-US"/>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a:t>
            </a:fld>
            <a:endParaRPr lang="en-US"/>
          </a:p>
        </p:txBody>
      </p:sp>
    </p:spTree>
    <p:extLst>
      <p:ext uri="{BB962C8B-B14F-4D97-AF65-F5344CB8AC3E}">
        <p14:creationId xmlns:p14="http://schemas.microsoft.com/office/powerpoint/2010/main" val="1788015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Percent with Mental Health Not Good for &gt;= 14 Days Among Adults Aged &gt;= 18 years by Census Tract, 2019</a:t>
            </a:r>
          </a:p>
          <a:p>
            <a:r>
              <a:rPr lang="en-US" i="1" dirty="0"/>
              <a:t>Data source: Center for Disease Control and Prevention, 2021 release based on Behavioral Risk Factor Surveillance System (BRFSS) 2018 and 2019 data (https://www.cdc.gov/places)</a:t>
            </a:r>
          </a:p>
          <a:p>
            <a:endParaRPr lang="en-US" dirty="0"/>
          </a:p>
          <a:p>
            <a:r>
              <a:rPr lang="en-US" dirty="0"/>
              <a:t>Life Expectancy at Birth by Census Tract, 2019</a:t>
            </a:r>
          </a:p>
          <a:p>
            <a:r>
              <a:rPr lang="en-US" i="1" dirty="0"/>
              <a:t>National Center for Health Statistics. U.S. Life Expectancy at Birth by State and Census Tract. Date accessed January 15, 2022. (https://data.cdc.gov/d/5h56-n989)</a:t>
            </a:r>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10</a:t>
            </a:fld>
            <a:endParaRPr lang="en-US"/>
          </a:p>
        </p:txBody>
      </p:sp>
    </p:spTree>
    <p:extLst>
      <p:ext uri="{BB962C8B-B14F-4D97-AF65-F5344CB8AC3E}">
        <p14:creationId xmlns:p14="http://schemas.microsoft.com/office/powerpoint/2010/main" val="351317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Percent Obese Among Adults Aged &gt;= 18 years by Census Tract, 2019</a:t>
            </a:r>
          </a:p>
          <a:p>
            <a:r>
              <a:rPr lang="en-US" i="1" dirty="0"/>
              <a:t>Data source: Center for Disease Control and Prevention, 2021 release based on Behavioral Risk Factor Surveillance System (BRFSS) 2018 and 2019 data (https://www.cdc.gov/places)</a:t>
            </a:r>
          </a:p>
          <a:p>
            <a:endParaRPr lang="en-US" i="1" dirty="0"/>
          </a:p>
          <a:p>
            <a:r>
              <a:rPr lang="en-US" dirty="0"/>
              <a:t>Coronary Heart Disease Among Adults Aged &gt;= 18 years by Census Tract, 2019</a:t>
            </a:r>
          </a:p>
          <a:p>
            <a:r>
              <a:rPr lang="en-US" i="1" dirty="0"/>
              <a:t>Data source: Center for Disease Control and Prevention, 2021 release based on Behavioral Risk Factor Surveillance System (BRFSS) 2018 and 2019 data (https://www.cdc.gov/places)</a:t>
            </a:r>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11</a:t>
            </a:fld>
            <a:endParaRPr lang="en-US"/>
          </a:p>
        </p:txBody>
      </p:sp>
    </p:spTree>
    <p:extLst>
      <p:ext uri="{BB962C8B-B14F-4D97-AF65-F5344CB8AC3E}">
        <p14:creationId xmlns:p14="http://schemas.microsoft.com/office/powerpoint/2010/main" val="1398228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12</a:t>
            </a:fld>
            <a:endParaRPr lang="en-US"/>
          </a:p>
        </p:txBody>
      </p:sp>
    </p:spTree>
    <p:extLst>
      <p:ext uri="{BB962C8B-B14F-4D97-AF65-F5344CB8AC3E}">
        <p14:creationId xmlns:p14="http://schemas.microsoft.com/office/powerpoint/2010/main" val="769935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E7CBDB-0196-4EBA-9202-B09EAF05B05F}" type="slidenum">
              <a:rPr lang="en-US" smtClean="0"/>
              <a:t>13</a:t>
            </a:fld>
            <a:endParaRPr lang="en-US" dirty="0"/>
          </a:p>
        </p:txBody>
      </p:sp>
    </p:spTree>
    <p:extLst>
      <p:ext uri="{BB962C8B-B14F-4D97-AF65-F5344CB8AC3E}">
        <p14:creationId xmlns:p14="http://schemas.microsoft.com/office/powerpoint/2010/main" val="405012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14</a:t>
            </a:fld>
            <a:endParaRPr lang="en-US"/>
          </a:p>
        </p:txBody>
      </p:sp>
    </p:spTree>
    <p:extLst>
      <p:ext uri="{BB962C8B-B14F-4D97-AF65-F5344CB8AC3E}">
        <p14:creationId xmlns:p14="http://schemas.microsoft.com/office/powerpoint/2010/main" val="2673170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E7CBDB-0196-4EBA-9202-B09EAF05B05F}" type="slidenum">
              <a:rPr lang="en-US" smtClean="0"/>
              <a:t>15</a:t>
            </a:fld>
            <a:endParaRPr lang="en-US" dirty="0"/>
          </a:p>
        </p:txBody>
      </p:sp>
    </p:spTree>
    <p:extLst>
      <p:ext uri="{BB962C8B-B14F-4D97-AF65-F5344CB8AC3E}">
        <p14:creationId xmlns:p14="http://schemas.microsoft.com/office/powerpoint/2010/main" val="3253289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16</a:t>
            </a:fld>
            <a:endParaRPr lang="en-US"/>
          </a:p>
        </p:txBody>
      </p:sp>
    </p:spTree>
    <p:extLst>
      <p:ext uri="{BB962C8B-B14F-4D97-AF65-F5344CB8AC3E}">
        <p14:creationId xmlns:p14="http://schemas.microsoft.com/office/powerpoint/2010/main" val="2330254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 WPP NOTES HERE</a:t>
            </a:r>
          </a:p>
          <a:p>
            <a:endParaRPr lang="en-US" dirty="0"/>
          </a:p>
          <a:p>
            <a:endParaRPr lang="en-US" dirty="0"/>
          </a:p>
          <a:p>
            <a:r>
              <a:rPr lang="en-US" dirty="0"/>
              <a:t>CTI CRC NOTES HERE</a:t>
            </a:r>
          </a:p>
          <a:p>
            <a:endParaRPr lang="en-US" dirty="0"/>
          </a:p>
          <a:p>
            <a:endParaRPr lang="en-US" dirty="0"/>
          </a:p>
          <a:p>
            <a:r>
              <a:rPr lang="en-US" dirty="0"/>
              <a:t>LEAD NOTES HERE</a:t>
            </a:r>
          </a:p>
          <a:p>
            <a:endParaRPr lang="en-US"/>
          </a:p>
          <a:p>
            <a:endParaRPr lang="en-US" dirty="0"/>
          </a:p>
          <a:p>
            <a:r>
              <a:rPr lang="en-US" dirty="0"/>
              <a:t>LOCAL TX NOTES HERE</a:t>
            </a:r>
          </a:p>
        </p:txBody>
      </p:sp>
      <p:sp>
        <p:nvSpPr>
          <p:cNvPr id="4" name="Slide Number Placeholder 3"/>
          <p:cNvSpPr>
            <a:spLocks noGrp="1"/>
          </p:cNvSpPr>
          <p:nvPr>
            <p:ph type="sldNum" sz="quarter" idx="5"/>
          </p:nvPr>
        </p:nvSpPr>
        <p:spPr/>
        <p:txBody>
          <a:bodyPr/>
          <a:lstStyle/>
          <a:p>
            <a:fld id="{55D387F3-4B50-6449-9F75-FA0BCFBAAE64}" type="slidenum">
              <a:rPr lang="en-US" smtClean="0"/>
              <a:t>17</a:t>
            </a:fld>
            <a:endParaRPr lang="en-US" dirty="0"/>
          </a:p>
        </p:txBody>
      </p:sp>
    </p:spTree>
    <p:extLst>
      <p:ext uri="{BB962C8B-B14F-4D97-AF65-F5344CB8AC3E}">
        <p14:creationId xmlns:p14="http://schemas.microsoft.com/office/powerpoint/2010/main" val="4057321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E7CBDB-0196-4EBA-9202-B09EAF05B05F}" type="slidenum">
              <a:rPr lang="en-US" smtClean="0"/>
              <a:t>18</a:t>
            </a:fld>
            <a:endParaRPr lang="en-US" dirty="0"/>
          </a:p>
        </p:txBody>
      </p:sp>
    </p:spTree>
    <p:extLst>
      <p:ext uri="{BB962C8B-B14F-4D97-AF65-F5344CB8AC3E}">
        <p14:creationId xmlns:p14="http://schemas.microsoft.com/office/powerpoint/2010/main" val="4244204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19</a:t>
            </a:fld>
            <a:endParaRPr lang="en-US" dirty="0"/>
          </a:p>
        </p:txBody>
      </p:sp>
    </p:spTree>
    <p:extLst>
      <p:ext uri="{BB962C8B-B14F-4D97-AF65-F5344CB8AC3E}">
        <p14:creationId xmlns:p14="http://schemas.microsoft.com/office/powerpoint/2010/main" val="274974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2</a:t>
            </a:fld>
            <a:endParaRPr lang="en-US"/>
          </a:p>
        </p:txBody>
      </p:sp>
    </p:spTree>
    <p:extLst>
      <p:ext uri="{BB962C8B-B14F-4D97-AF65-F5344CB8AC3E}">
        <p14:creationId xmlns:p14="http://schemas.microsoft.com/office/powerpoint/2010/main" val="3442394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20</a:t>
            </a:fld>
            <a:endParaRPr lang="en-US"/>
          </a:p>
        </p:txBody>
      </p:sp>
    </p:spTree>
    <p:extLst>
      <p:ext uri="{BB962C8B-B14F-4D97-AF65-F5344CB8AC3E}">
        <p14:creationId xmlns:p14="http://schemas.microsoft.com/office/powerpoint/2010/main" val="3893958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21</a:t>
            </a:fld>
            <a:endParaRPr lang="en-US" dirty="0"/>
          </a:p>
        </p:txBody>
      </p:sp>
    </p:spTree>
    <p:extLst>
      <p:ext uri="{BB962C8B-B14F-4D97-AF65-F5344CB8AC3E}">
        <p14:creationId xmlns:p14="http://schemas.microsoft.com/office/powerpoint/2010/main" val="2658010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5D387F3-4B50-6449-9F75-FA0BCFBAAE64}" type="slidenum">
              <a:rPr lang="en-US" smtClean="0"/>
              <a:t>3</a:t>
            </a:fld>
            <a:endParaRPr lang="en-US"/>
          </a:p>
        </p:txBody>
      </p:sp>
    </p:spTree>
    <p:extLst>
      <p:ext uri="{BB962C8B-B14F-4D97-AF65-F5344CB8AC3E}">
        <p14:creationId xmlns:p14="http://schemas.microsoft.com/office/powerpoint/2010/main" val="873397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D387F3-4B50-6449-9F75-FA0BCFBAAE64}" type="slidenum">
              <a:rPr lang="en-US" smtClean="0"/>
              <a:t>4</a:t>
            </a:fld>
            <a:endParaRPr lang="en-US"/>
          </a:p>
        </p:txBody>
      </p:sp>
    </p:spTree>
    <p:extLst>
      <p:ext uri="{BB962C8B-B14F-4D97-AF65-F5344CB8AC3E}">
        <p14:creationId xmlns:p14="http://schemas.microsoft.com/office/powerpoint/2010/main" val="176929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5</a:t>
            </a:fld>
            <a:endParaRPr lang="en-US"/>
          </a:p>
        </p:txBody>
      </p:sp>
    </p:spTree>
    <p:extLst>
      <p:ext uri="{BB962C8B-B14F-4D97-AF65-F5344CB8AC3E}">
        <p14:creationId xmlns:p14="http://schemas.microsoft.com/office/powerpoint/2010/main" val="2301429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400" dirty="0"/>
          </a:p>
        </p:txBody>
      </p:sp>
      <p:sp>
        <p:nvSpPr>
          <p:cNvPr id="4" name="Slide Number Placeholder 3"/>
          <p:cNvSpPr>
            <a:spLocks noGrp="1"/>
          </p:cNvSpPr>
          <p:nvPr>
            <p:ph type="sldNum" sz="quarter" idx="10"/>
          </p:nvPr>
        </p:nvSpPr>
        <p:spPr/>
        <p:txBody>
          <a:bodyPr/>
          <a:lstStyle/>
          <a:p>
            <a:fld id="{B46C28D4-6DB9-FE48-B585-DD758B3FB2B1}" type="slidenum">
              <a:rPr lang="en-US" smtClean="0"/>
              <a:t>6</a:t>
            </a:fld>
            <a:endParaRPr lang="en-US"/>
          </a:p>
        </p:txBody>
      </p:sp>
    </p:spTree>
    <p:extLst>
      <p:ext uri="{BB962C8B-B14F-4D97-AF65-F5344CB8AC3E}">
        <p14:creationId xmlns:p14="http://schemas.microsoft.com/office/powerpoint/2010/main" val="1337852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7</a:t>
            </a:fld>
            <a:endParaRPr lang="en-US"/>
          </a:p>
        </p:txBody>
      </p:sp>
    </p:spTree>
    <p:extLst>
      <p:ext uri="{BB962C8B-B14F-4D97-AF65-F5344CB8AC3E}">
        <p14:creationId xmlns:p14="http://schemas.microsoft.com/office/powerpoint/2010/main" val="92448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Medically Underserved Areas, 2020 based on aggregations of census tracts</a:t>
            </a:r>
          </a:p>
          <a:p>
            <a:r>
              <a:rPr lang="en-US" i="1" dirty="0"/>
              <a:t>Data source: Health Resources and Services Administration, 2020 (https://data.hrsa.gov/data/download)</a:t>
            </a:r>
          </a:p>
          <a:p>
            <a:endParaRPr lang="en-US" dirty="0"/>
          </a:p>
          <a:p>
            <a:r>
              <a:rPr lang="en-US" dirty="0"/>
              <a:t>Social Vulnerability Index by Census Tract, 2020</a:t>
            </a:r>
          </a:p>
          <a:p>
            <a:r>
              <a:rPr lang="en-US" i="1" dirty="0"/>
              <a:t>Data source: CDC/ATSDR Social Vulnerability Index adapted by CCDPH’s Epidemiology Unit using American Community Survey 2016-2020 5-year estimates. (https://www.atsdr.cdc.gov/placeandhealth/svi/data_documentation_download.html)</a:t>
            </a:r>
            <a:endParaRPr lang="en-US" sz="1200" i="1" dirty="0">
              <a:effectLst/>
              <a:latin typeface="Calibri" panose="020F0502020204030204" pitchFamily="34" charset="0"/>
            </a:endParaRPr>
          </a:p>
          <a:p>
            <a:endParaRPr lang="en-US" sz="1200" i="1" dirty="0">
              <a:effectLst/>
              <a:latin typeface="Calibri" panose="020F0502020204030204" pitchFamily="34" charset="0"/>
            </a:endParaRPr>
          </a:p>
          <a:p>
            <a:r>
              <a:rPr lang="en-US" sz="1200" i="1" dirty="0">
                <a:effectLst/>
                <a:latin typeface="Calibri" panose="020F0502020204030204" pitchFamily="34" charset="0"/>
              </a:rPr>
              <a:t>Medically Underserved Areas (MUAs) </a:t>
            </a:r>
          </a:p>
          <a:p>
            <a:pPr marL="727868" lvl="1" indent="-279949">
              <a:buFont typeface="Wingdings" panose="05000000000000000000" pitchFamily="2" charset="2"/>
              <a:buChar char="q"/>
            </a:pPr>
            <a:r>
              <a:rPr lang="en-US" sz="1200" i="1" dirty="0">
                <a:solidFill>
                  <a:srgbClr val="21B6C1"/>
                </a:solidFill>
                <a:effectLst/>
                <a:latin typeface="Calibri" panose="020F0502020204030204" pitchFamily="34" charset="0"/>
              </a:rPr>
              <a:t>Designated places lacking adequate medical services according to federal guidelines. The data is useful for targeting areas for increased medical services.</a:t>
            </a:r>
          </a:p>
          <a:p>
            <a:r>
              <a:rPr lang="en-US" sz="1200" i="1" dirty="0">
                <a:effectLst/>
                <a:latin typeface="Calibri" panose="020F0502020204030204" pitchFamily="34" charset="0"/>
              </a:rPr>
              <a:t>Medically Underserved Populations (MUPs)</a:t>
            </a:r>
          </a:p>
          <a:p>
            <a:pPr marL="727868" lvl="1" indent="-279949">
              <a:buFont typeface="Wingdings" panose="05000000000000000000" pitchFamily="2" charset="2"/>
              <a:buChar char="q"/>
            </a:pPr>
            <a:r>
              <a:rPr lang="en-US" sz="1200" i="1" dirty="0">
                <a:solidFill>
                  <a:srgbClr val="21B6C1"/>
                </a:solidFill>
                <a:effectLst/>
                <a:latin typeface="Calibri" panose="020F0502020204030204" pitchFamily="34" charset="0"/>
              </a:rPr>
              <a:t>Some areas are underserving certain specific populations (such as those with low-income, or non-English speakers) and are designated as MUPs.</a:t>
            </a:r>
          </a:p>
          <a:p>
            <a:r>
              <a:rPr lang="en-US" sz="1200" i="1" dirty="0">
                <a:effectLst/>
                <a:latin typeface="Calibri" panose="020F0502020204030204" pitchFamily="34" charset="0"/>
              </a:rPr>
              <a:t>MU Population – Governor’s Exception</a:t>
            </a:r>
          </a:p>
          <a:p>
            <a:pPr marL="727868" lvl="1" indent="-279949">
              <a:buFont typeface="Wingdings" panose="05000000000000000000" pitchFamily="2" charset="2"/>
              <a:buChar char="q"/>
            </a:pPr>
            <a:r>
              <a:rPr lang="en-US" sz="1200" i="1" dirty="0">
                <a:solidFill>
                  <a:srgbClr val="21B6C1"/>
                </a:solidFill>
                <a:effectLst/>
                <a:latin typeface="Calibri" panose="020F0502020204030204" pitchFamily="34" charset="0"/>
              </a:rPr>
              <a:t>Additionally, the state’s governor (or other chief executive officer of the state) can designate areas that lack medical services in a particular area, these are labeled as “Governor’s Exception.”</a:t>
            </a:r>
          </a:p>
          <a:p>
            <a:pPr marL="727868" lvl="1" indent="-279949">
              <a:buFont typeface="Wingdings" panose="05000000000000000000" pitchFamily="2" charset="2"/>
              <a:buChar char="q"/>
            </a:pPr>
            <a:endParaRPr lang="en-US" sz="1200" i="1" dirty="0">
              <a:solidFill>
                <a:srgbClr val="21B6C1"/>
              </a:solidFill>
              <a:effectLst/>
              <a:latin typeface="Calibri" panose="020F0502020204030204" pitchFamily="34" charset="0"/>
            </a:endParaRPr>
          </a:p>
          <a:p>
            <a:pPr>
              <a:lnSpc>
                <a:spcPct val="100000"/>
              </a:lnSpc>
              <a:spcAft>
                <a:spcPts val="0"/>
              </a:spcAft>
            </a:pPr>
            <a:r>
              <a:rPr lang="en-US" sz="1200" b="1" dirty="0">
                <a:latin typeface="Calibri" panose="020F0502020204030204" pitchFamily="34" charset="0"/>
                <a:ea typeface="Calibri" panose="020F0502020204030204" pitchFamily="34" charset="0"/>
                <a:cs typeface="Calibri" panose="020F0502020204030204" pitchFamily="34" charset="0"/>
              </a:rPr>
              <a:t>Social Vulnerability Index by census tract</a:t>
            </a:r>
            <a:r>
              <a:rPr lang="en-US" sz="1200" dirty="0">
                <a:latin typeface="Calibri" panose="020F0502020204030204" pitchFamily="34" charset="0"/>
                <a:ea typeface="Calibri" panose="020F0502020204030204" pitchFamily="34" charset="0"/>
                <a:cs typeface="Calibri" panose="020F0502020204030204" pitchFamily="34" charset="0"/>
              </a:rPr>
              <a:t>- demographic and socioeconomic factors that affect the resilience of communities</a:t>
            </a:r>
          </a:p>
          <a:p>
            <a:pPr>
              <a:lnSpc>
                <a:spcPct val="100000"/>
              </a:lnSpc>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Composed of indicators from the following domains:</a:t>
            </a:r>
          </a:p>
          <a:p>
            <a:pPr indent="447919">
              <a:lnSpc>
                <a:spcPct val="100000"/>
              </a:lnSpc>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1) Socioeconomic status </a:t>
            </a:r>
          </a:p>
          <a:p>
            <a:pPr indent="447919">
              <a:lnSpc>
                <a:spcPct val="100000"/>
              </a:lnSpc>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2) Household composition and disability </a:t>
            </a:r>
          </a:p>
          <a:p>
            <a:pPr indent="447919">
              <a:lnSpc>
                <a:spcPct val="100000"/>
              </a:lnSpc>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3) Minority status and language</a:t>
            </a:r>
          </a:p>
          <a:p>
            <a:pPr indent="447919">
              <a:lnSpc>
                <a:spcPct val="100000"/>
              </a:lnSpc>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4) Housing and transportation</a:t>
            </a:r>
            <a:endParaRPr lang="en-US" dirty="0"/>
          </a:p>
          <a:p>
            <a:endParaRPr lang="en-US" dirty="0"/>
          </a:p>
        </p:txBody>
      </p:sp>
      <p:sp>
        <p:nvSpPr>
          <p:cNvPr id="4" name="Slide Number Placeholder 3"/>
          <p:cNvSpPr>
            <a:spLocks noGrp="1"/>
          </p:cNvSpPr>
          <p:nvPr>
            <p:ph type="sldNum" sz="quarter" idx="5"/>
          </p:nvPr>
        </p:nvSpPr>
        <p:spPr/>
        <p:txBody>
          <a:bodyPr/>
          <a:lstStyle/>
          <a:p>
            <a:fld id="{55D387F3-4B50-6449-9F75-FA0BCFBAAE64}" type="slidenum">
              <a:rPr lang="en-US" smtClean="0"/>
              <a:t>8</a:t>
            </a:fld>
            <a:endParaRPr lang="en-US"/>
          </a:p>
        </p:txBody>
      </p:sp>
    </p:spTree>
    <p:extLst>
      <p:ext uri="{BB962C8B-B14F-4D97-AF65-F5344CB8AC3E}">
        <p14:creationId xmlns:p14="http://schemas.microsoft.com/office/powerpoint/2010/main" val="2474043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Percent No Health Insurance by Census Tract, 2019</a:t>
            </a:r>
          </a:p>
          <a:p>
            <a:r>
              <a:rPr lang="en-US" i="1" dirty="0"/>
              <a:t>Data source: American Community Survey 2016-2020 5-year estimates</a:t>
            </a:r>
          </a:p>
          <a:p>
            <a:endParaRPr lang="en-US" dirty="0"/>
          </a:p>
          <a:p>
            <a:r>
              <a:rPr lang="en-US" dirty="0"/>
              <a:t>Percent of Population Residing in Households Earning Below Poverty Level Income by Census Tract, 2019</a:t>
            </a:r>
          </a:p>
          <a:p>
            <a:r>
              <a:rPr lang="en-US" i="1" dirty="0"/>
              <a:t>Data source: American Community Survey 2016-2020 5-year estimates</a:t>
            </a:r>
          </a:p>
        </p:txBody>
      </p:sp>
      <p:sp>
        <p:nvSpPr>
          <p:cNvPr id="4" name="Slide Number Placeholder 3"/>
          <p:cNvSpPr>
            <a:spLocks noGrp="1"/>
          </p:cNvSpPr>
          <p:nvPr>
            <p:ph type="sldNum" sz="quarter" idx="5"/>
          </p:nvPr>
        </p:nvSpPr>
        <p:spPr/>
        <p:txBody>
          <a:bodyPr/>
          <a:lstStyle/>
          <a:p>
            <a:fld id="{55D387F3-4B50-6449-9F75-FA0BCFBAAE64}" type="slidenum">
              <a:rPr lang="en-US" smtClean="0"/>
              <a:t>9</a:t>
            </a:fld>
            <a:endParaRPr lang="en-US"/>
          </a:p>
        </p:txBody>
      </p:sp>
    </p:spTree>
    <p:extLst>
      <p:ext uri="{BB962C8B-B14F-4D97-AF65-F5344CB8AC3E}">
        <p14:creationId xmlns:p14="http://schemas.microsoft.com/office/powerpoint/2010/main" val="3855673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3044B-0795-E04A-804C-9575CD0262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Title 1">
            <a:extLst>
              <a:ext uri="{FF2B5EF4-FFF2-40B4-BE49-F238E27FC236}">
                <a16:creationId xmlns:a16="http://schemas.microsoft.com/office/drawing/2014/main" id="{DEAE6268-A9E1-9D4E-93C5-2E59F1780D2A}"/>
              </a:ext>
            </a:extLst>
          </p:cNvPr>
          <p:cNvSpPr>
            <a:spLocks noGrp="1"/>
          </p:cNvSpPr>
          <p:nvPr>
            <p:ph type="ctrTitle" hasCustomPrompt="1"/>
          </p:nvPr>
        </p:nvSpPr>
        <p:spPr>
          <a:xfrm>
            <a:off x="698977" y="1615326"/>
            <a:ext cx="7966604" cy="1635063"/>
          </a:xfrm>
          <a:blipFill dpi="0" rotWithShape="1">
            <a:blip r:embed="rId3" cstate="print">
              <a:extLst>
                <a:ext uri="{28A0092B-C50C-407E-A947-70E740481C1C}">
                  <a14:useLocalDpi xmlns:a14="http://schemas.microsoft.com/office/drawing/2010/main"/>
                </a:ext>
              </a:extLst>
            </a:blip>
            <a:srcRect/>
            <a:tile tx="0" ty="0" sx="100000" sy="100000" flip="none" algn="tr"/>
          </a:blipFill>
        </p:spPr>
        <p:txBody>
          <a:bodyPr wrap="none" tIns="457200" rIns="640080" bIns="0" anchor="b" anchorCtr="0">
            <a:spAutoFit/>
          </a:bodyPr>
          <a:lstStyle>
            <a:lvl1pPr algn="l">
              <a:defRPr sz="8000" b="0" i="0">
                <a:solidFill>
                  <a:schemeClr val="bg1"/>
                </a:solidFill>
                <a:latin typeface="brandon_grotesquebold" panose="02000803000000000000" pitchFamily="2" charset="0"/>
              </a:defRPr>
            </a:lvl1pPr>
          </a:lstStyle>
          <a:p>
            <a:r>
              <a:rPr lang="en-US"/>
              <a:t>Presentation Title</a:t>
            </a:r>
          </a:p>
        </p:txBody>
      </p:sp>
      <p:pic>
        <p:nvPicPr>
          <p:cNvPr id="10" name="Picture 9">
            <a:extLst>
              <a:ext uri="{FF2B5EF4-FFF2-40B4-BE49-F238E27FC236}">
                <a16:creationId xmlns:a16="http://schemas.microsoft.com/office/drawing/2014/main" id="{7A5256D1-DF72-B642-A507-B419C0FE7A1B}"/>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6" name="Text Placeholder 5">
            <a:extLst>
              <a:ext uri="{FF2B5EF4-FFF2-40B4-BE49-F238E27FC236}">
                <a16:creationId xmlns:a16="http://schemas.microsoft.com/office/drawing/2014/main" id="{C2F2843E-AE3D-40BB-9396-CF91AE8F6227}"/>
              </a:ext>
            </a:extLst>
          </p:cNvPr>
          <p:cNvSpPr>
            <a:spLocks noGrp="1"/>
          </p:cNvSpPr>
          <p:nvPr>
            <p:ph type="body" sz="quarter" idx="10" hasCustomPrompt="1"/>
          </p:nvPr>
        </p:nvSpPr>
        <p:spPr>
          <a:xfrm>
            <a:off x="698500" y="3339285"/>
            <a:ext cx="4504759" cy="655949"/>
          </a:xfrm>
        </p:spPr>
        <p:txBody>
          <a:bodyPr wrap="none">
            <a:spAutoFit/>
          </a:bodyPr>
          <a:lstStyle>
            <a:lvl1pPr marL="0" indent="0">
              <a:buNone/>
              <a:defRPr sz="4000">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Presentation Subtitle</a:t>
            </a:r>
          </a:p>
        </p:txBody>
      </p:sp>
      <p:sp>
        <p:nvSpPr>
          <p:cNvPr id="12" name="Text Placeholder 11">
            <a:extLst>
              <a:ext uri="{FF2B5EF4-FFF2-40B4-BE49-F238E27FC236}">
                <a16:creationId xmlns:a16="http://schemas.microsoft.com/office/drawing/2014/main" id="{3FC9F6FF-724C-4A23-95BF-E6CACDAE1656}"/>
              </a:ext>
            </a:extLst>
          </p:cNvPr>
          <p:cNvSpPr>
            <a:spLocks noGrp="1"/>
          </p:cNvSpPr>
          <p:nvPr>
            <p:ph type="body" sz="quarter" idx="11" hasCustomPrompt="1"/>
          </p:nvPr>
        </p:nvSpPr>
        <p:spPr>
          <a:xfrm>
            <a:off x="705874" y="4077321"/>
            <a:ext cx="2667718" cy="496996"/>
          </a:xfrm>
        </p:spPr>
        <p:txBody>
          <a:bodyPr wrap="none">
            <a:spAutoFit/>
          </a:bodyPr>
          <a:lstStyle>
            <a:lvl1pPr>
              <a:defRPr sz="2400">
                <a:solidFill>
                  <a:srgbClr val="F58573"/>
                </a:solidFill>
                <a:latin typeface="brandon_grotesquebold" panose="020B0604020202020204" charset="0"/>
              </a:defRPr>
            </a:lvl1pPr>
          </a:lstStyle>
          <a:p>
            <a:pPr lvl="0"/>
            <a:fld id="{E71C67EA-9613-1D40-AF5C-7EE487C47B65}" type="datetime4">
              <a:rPr lang="en-US" smtClean="0"/>
              <a:t>November 20, 2018</a:t>
            </a:fld>
            <a:endParaRPr lang="en-US"/>
          </a:p>
        </p:txBody>
      </p:sp>
    </p:spTree>
    <p:extLst>
      <p:ext uri="{BB962C8B-B14F-4D97-AF65-F5344CB8AC3E}">
        <p14:creationId xmlns:p14="http://schemas.microsoft.com/office/powerpoint/2010/main" val="3934564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2019 CCDPH master logo_final_solid CCH blue no tag.png">
            <a:extLst>
              <a:ext uri="{FF2B5EF4-FFF2-40B4-BE49-F238E27FC236}">
                <a16:creationId xmlns:a16="http://schemas.microsoft.com/office/drawing/2014/main" id="{6A3EE1C9-DB61-C849-A2F2-4B01883DB4E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79174" y="6200159"/>
            <a:ext cx="1604453" cy="406695"/>
          </a:xfrm>
          <a:prstGeom prst="rect">
            <a:avLst/>
          </a:prstGeom>
        </p:spPr>
      </p:pic>
    </p:spTree>
    <p:extLst>
      <p:ext uri="{BB962C8B-B14F-4D97-AF65-F5344CB8AC3E}">
        <p14:creationId xmlns:p14="http://schemas.microsoft.com/office/powerpoint/2010/main" val="19058997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2019 CCDPH master logo_final_solid CCH blue no tag.png">
            <a:extLst>
              <a:ext uri="{FF2B5EF4-FFF2-40B4-BE49-F238E27FC236}">
                <a16:creationId xmlns:a16="http://schemas.microsoft.com/office/drawing/2014/main" id="{C15DBFE2-A3F9-464D-9836-8ED165A1333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79174" y="6200159"/>
            <a:ext cx="1604453" cy="406695"/>
          </a:xfrm>
          <a:prstGeom prst="rect">
            <a:avLst/>
          </a:prstGeom>
        </p:spPr>
      </p:pic>
    </p:spTree>
    <p:extLst>
      <p:ext uri="{BB962C8B-B14F-4D97-AF65-F5344CB8AC3E}">
        <p14:creationId xmlns:p14="http://schemas.microsoft.com/office/powerpoint/2010/main" val="19127973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Presentation Title in Footer  I  Date </a:t>
            </a:r>
          </a:p>
        </p:txBody>
      </p:sp>
      <p:sp>
        <p:nvSpPr>
          <p:cNvPr id="6" name="Slide Number Placeholder 5"/>
          <p:cNvSpPr>
            <a:spLocks noGrp="1"/>
          </p:cNvSpPr>
          <p:nvPr>
            <p:ph type="sldNum" sz="quarter" idx="12"/>
          </p:nvPr>
        </p:nvSpPr>
        <p:spPr/>
        <p:txBody>
          <a:bodyPr/>
          <a:lstStyle/>
          <a:p>
            <a:fld id="{D6675985-4D53-4340-94B4-6692FF3746D2}" type="slidenum">
              <a:rPr lang="en-US" smtClean="0"/>
              <a:pPr/>
              <a:t>‹#›</a:t>
            </a:fld>
            <a:endParaRPr lang="en-US"/>
          </a:p>
        </p:txBody>
      </p:sp>
    </p:spTree>
    <p:extLst>
      <p:ext uri="{BB962C8B-B14F-4D97-AF65-F5344CB8AC3E}">
        <p14:creationId xmlns:p14="http://schemas.microsoft.com/office/powerpoint/2010/main" val="3062079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DD8DFC-644F-E24B-8112-31B1D7F004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ECCD7860-2806-B348-BB7F-B3CA3E38FB95}"/>
              </a:ext>
            </a:extLst>
          </p:cNvPr>
          <p:cNvSpPr>
            <a:spLocks noGrp="1"/>
          </p:cNvSpPr>
          <p:nvPr>
            <p:ph type="title" hasCustomPrompt="1"/>
          </p:nvPr>
        </p:nvSpPr>
        <p:spPr>
          <a:xfrm>
            <a:off x="838200" y="685800"/>
            <a:ext cx="2053767" cy="594360"/>
          </a:xfrm>
        </p:spPr>
        <p:txBody>
          <a:bodyPr wrap="none" anchor="ctr">
            <a:spAutoFit/>
          </a:bodyPr>
          <a:lstStyle/>
          <a:p>
            <a:r>
              <a:rPr lang="en-US"/>
              <a:t>Main Title</a:t>
            </a:r>
          </a:p>
        </p:txBody>
      </p:sp>
      <p:sp>
        <p:nvSpPr>
          <p:cNvPr id="3" name="Content Placeholder 2">
            <a:extLst>
              <a:ext uri="{FF2B5EF4-FFF2-40B4-BE49-F238E27FC236}">
                <a16:creationId xmlns:a16="http://schemas.microsoft.com/office/drawing/2014/main" id="{F5169437-195E-1744-9477-3899703A60BD}"/>
              </a:ext>
            </a:extLst>
          </p:cNvPr>
          <p:cNvSpPr>
            <a:spLocks noGrp="1"/>
          </p:cNvSpPr>
          <p:nvPr>
            <p:ph idx="1"/>
          </p:nvPr>
        </p:nvSpPr>
        <p:spPr>
          <a:xfrm>
            <a:off x="838199" y="1825625"/>
            <a:ext cx="10515600" cy="627351"/>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stStyle>
          <a:p>
            <a:pPr lvl="0"/>
            <a:r>
              <a:rPr lang="en-US"/>
              <a:t>Edit Master text styles</a:t>
            </a:r>
          </a:p>
          <a:p>
            <a:pPr lvl="1"/>
            <a:r>
              <a:rPr lang="en-US"/>
              <a:t>Second level</a:t>
            </a:r>
          </a:p>
        </p:txBody>
      </p:sp>
      <p:sp>
        <p:nvSpPr>
          <p:cNvPr id="11" name="Text Placeholder 10">
            <a:extLst>
              <a:ext uri="{FF2B5EF4-FFF2-40B4-BE49-F238E27FC236}">
                <a16:creationId xmlns:a16="http://schemas.microsoft.com/office/drawing/2014/main" id="{A25333A3-BC58-B94C-ABDC-565E4D8807E5}"/>
              </a:ext>
            </a:extLst>
          </p:cNvPr>
          <p:cNvSpPr>
            <a:spLocks noGrp="1"/>
          </p:cNvSpPr>
          <p:nvPr>
            <p:ph type="body" sz="quarter" idx="11" hasCustomPrompt="1"/>
          </p:nvPr>
        </p:nvSpPr>
        <p:spPr>
          <a:xfrm>
            <a:off x="841248" y="1307592"/>
            <a:ext cx="1212191" cy="513346"/>
          </a:xfrm>
        </p:spPr>
        <p:txBody>
          <a:bodyPr wrap="none">
            <a:spAutoFit/>
          </a:bodyPr>
          <a:lstStyle>
            <a:lvl1pPr marL="0" indent="0">
              <a:lnSpc>
                <a:spcPct val="114000"/>
              </a:lnSpc>
              <a:buNone/>
              <a:defRPr sz="2400">
                <a:solidFill>
                  <a:srgbClr val="21B6C1"/>
                </a:solidFill>
                <a:latin typeface="Arial" panose="020B0604020202020204" pitchFamily="34" charset="0"/>
                <a:ea typeface="Cook County Health Brandon" pitchFamily="2" charset="-128"/>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13" name="Slide Number Placeholder 12">
            <a:extLst>
              <a:ext uri="{FF2B5EF4-FFF2-40B4-BE49-F238E27FC236}">
                <a16:creationId xmlns:a16="http://schemas.microsoft.com/office/drawing/2014/main" id="{3260EEC0-07D8-1A41-97EB-EEACE2BC9F5A}"/>
              </a:ext>
            </a:extLst>
          </p:cNvPr>
          <p:cNvSpPr>
            <a:spLocks noGrp="1"/>
          </p:cNvSpPr>
          <p:nvPr>
            <p:ph type="sldNum" sz="quarter" idx="12"/>
          </p:nvPr>
        </p:nvSpPr>
        <p:spPr>
          <a:xfrm>
            <a:off x="8610600" y="6291614"/>
            <a:ext cx="2743200" cy="365125"/>
          </a:xfrm>
          <a:prstGeom prst="rect">
            <a:avLst/>
          </a:prstGeom>
        </p:spPr>
        <p:txBody>
          <a:bodyPr/>
          <a:lstStyle>
            <a:lvl1pPr>
              <a:defRPr/>
            </a:lvl1pPr>
          </a:lstStyle>
          <a:p>
            <a:fld id="{31A92386-584D-D94E-A5BD-CE57B594CE68}" type="slidenum">
              <a:rPr lang="en-US" smtClean="0"/>
              <a:pPr/>
              <a:t>‹#›</a:t>
            </a:fld>
            <a:endParaRPr lang="en-US"/>
          </a:p>
        </p:txBody>
      </p:sp>
      <p:pic>
        <p:nvPicPr>
          <p:cNvPr id="8" name="Picture 7">
            <a:extLst>
              <a:ext uri="{FF2B5EF4-FFF2-40B4-BE49-F238E27FC236}">
                <a16:creationId xmlns:a16="http://schemas.microsoft.com/office/drawing/2014/main" id="{13D38D71-A07F-E145-92CB-97533B84733D}"/>
              </a:ext>
            </a:extLst>
          </p:cNvPr>
          <p:cNvPicPr>
            <a:picLocks noChangeAspect="1"/>
          </p:cNvPicPr>
          <p:nvPr userDrawn="1"/>
        </p:nvPicPr>
        <p:blipFill>
          <a:blip r:embed="rId3"/>
          <a:stretch>
            <a:fillRect/>
          </a:stretch>
        </p:blipFill>
        <p:spPr>
          <a:xfrm>
            <a:off x="848868" y="6225854"/>
            <a:ext cx="1752600" cy="381000"/>
          </a:xfrm>
          <a:prstGeom prst="rect">
            <a:avLst/>
          </a:prstGeom>
        </p:spPr>
      </p:pic>
      <p:pic>
        <p:nvPicPr>
          <p:cNvPr id="9" name="Picture 8" descr="2019 CCDPH master logo_final_solid CCH blue no tag.png">
            <a:extLst>
              <a:ext uri="{FF2B5EF4-FFF2-40B4-BE49-F238E27FC236}">
                <a16:creationId xmlns:a16="http://schemas.microsoft.com/office/drawing/2014/main" id="{77DD32A0-DA20-664A-8FFC-EC4D84BC5CB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79174" y="6200159"/>
            <a:ext cx="1604453" cy="406695"/>
          </a:xfrm>
          <a:prstGeom prst="rect">
            <a:avLst/>
          </a:prstGeom>
        </p:spPr>
      </p:pic>
    </p:spTree>
    <p:extLst>
      <p:ext uri="{BB962C8B-B14F-4D97-AF65-F5344CB8AC3E}">
        <p14:creationId xmlns:p14="http://schemas.microsoft.com/office/powerpoint/2010/main" val="3981394072"/>
      </p:ext>
    </p:extLst>
  </p:cSld>
  <p:clrMapOvr>
    <a:masterClrMapping/>
  </p:clrMapOvr>
  <p:extLst>
    <p:ext uri="{DCECCB84-F9BA-43D5-87BE-67443E8EF086}">
      <p15:sldGuideLst xmlns:p15="http://schemas.microsoft.com/office/powerpoint/2012/main">
        <p15:guide id="1" orient="horz" pos="1536">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2019 CCDPH master logo_final_solid CCH blue no tag.png">
            <a:extLst>
              <a:ext uri="{FF2B5EF4-FFF2-40B4-BE49-F238E27FC236}">
                <a16:creationId xmlns:a16="http://schemas.microsoft.com/office/drawing/2014/main" id="{C245FA9C-3594-5844-BC4D-B664DE3B48F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79174" y="6200159"/>
            <a:ext cx="1604453" cy="406695"/>
          </a:xfrm>
          <a:prstGeom prst="rect">
            <a:avLst/>
          </a:prstGeom>
        </p:spPr>
      </p:pic>
    </p:spTree>
    <p:extLst>
      <p:ext uri="{BB962C8B-B14F-4D97-AF65-F5344CB8AC3E}">
        <p14:creationId xmlns:p14="http://schemas.microsoft.com/office/powerpoint/2010/main" val="35809747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cstate="print">
              <a:extLst>
                <a:ext uri="{28A0092B-C50C-407E-A947-70E740481C1C}">
                  <a14:useLocalDpi xmlns:a14="http://schemas.microsoft.com/office/drawing/2010/main"/>
                </a:ext>
              </a:extLst>
            </a:blip>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pic>
        <p:nvPicPr>
          <p:cNvPr id="9" name="Picture 8">
            <a:extLst>
              <a:ext uri="{FF2B5EF4-FFF2-40B4-BE49-F238E27FC236}">
                <a16:creationId xmlns:a16="http://schemas.microsoft.com/office/drawing/2014/main" id="{C1803AE7-13DA-F043-973C-16E4C4E35F7D}"/>
              </a:ext>
            </a:extLst>
          </p:cNvPr>
          <p:cNvPicPr>
            <a:picLocks noChangeAspect="1"/>
          </p:cNvPicPr>
          <p:nvPr userDrawn="1"/>
        </p:nvPicPr>
        <p:blipFill>
          <a:blip r:embed="rId4"/>
          <a:stretch>
            <a:fillRect/>
          </a:stretch>
        </p:blipFill>
        <p:spPr>
          <a:xfrm>
            <a:off x="8449308" y="5817478"/>
            <a:ext cx="3323174" cy="722429"/>
          </a:xfrm>
          <a:prstGeom prst="rect">
            <a:avLst/>
          </a:prstGeom>
        </p:spPr>
      </p:pic>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l 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3E1A4-ADD4-AB49-9F5D-24BF5D3059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85E8D08-33D4-ED4F-8996-06A248B9148C}"/>
              </a:ext>
            </a:extLst>
          </p:cNvPr>
          <p:cNvSpPr>
            <a:spLocks noGrp="1"/>
          </p:cNvSpPr>
          <p:nvPr>
            <p:ph type="ctrTitle" hasCustomPrompt="1"/>
          </p:nvPr>
        </p:nvSpPr>
        <p:spPr>
          <a:xfrm>
            <a:off x="698977" y="887202"/>
            <a:ext cx="5849037" cy="1588897"/>
          </a:xfrm>
          <a:blipFill dpi="0" rotWithShape="1">
            <a:blip r:embed="rId3" cstate="print">
              <a:extLst>
                <a:ext uri="{28A0092B-C50C-407E-A947-70E740481C1C}">
                  <a14:useLocalDpi xmlns:a14="http://schemas.microsoft.com/office/drawing/2010/main"/>
                </a:ext>
              </a:extLst>
            </a:blip>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pic>
        <p:nvPicPr>
          <p:cNvPr id="9" name="Picture 8">
            <a:extLst>
              <a:ext uri="{FF2B5EF4-FFF2-40B4-BE49-F238E27FC236}">
                <a16:creationId xmlns:a16="http://schemas.microsoft.com/office/drawing/2014/main" id="{8FEC9742-EA7F-E84A-B284-891049657DB8}"/>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12" name="Text Placeholder 5">
            <a:extLst>
              <a:ext uri="{FF2B5EF4-FFF2-40B4-BE49-F238E27FC236}">
                <a16:creationId xmlns:a16="http://schemas.microsoft.com/office/drawing/2014/main" id="{DDDA8003-A0A0-9249-B0FB-A7772CAB5198}"/>
              </a:ext>
            </a:extLst>
          </p:cNvPr>
          <p:cNvSpPr>
            <a:spLocks noGrp="1"/>
          </p:cNvSpPr>
          <p:nvPr>
            <p:ph type="body" sz="quarter" idx="10" hasCustomPrompt="1"/>
          </p:nvPr>
        </p:nvSpPr>
        <p:spPr>
          <a:xfrm>
            <a:off x="698500" y="2476500"/>
            <a:ext cx="3446777" cy="655949"/>
          </a:xfrm>
        </p:spPr>
        <p:txBody>
          <a:bodyPr wrap="none">
            <a:spAutoFit/>
          </a:bodyPr>
          <a:lstStyle>
            <a:lvl1pPr marL="0" indent="0" algn="l">
              <a:buNone/>
              <a:defRPr sz="4000">
                <a:solidFill>
                  <a:srgbClr val="0C2340"/>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1226703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range 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59E172-6BCB-4219-8322-C52889B249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85E8D08-33D4-ED4F-8996-06A248B9148C}"/>
              </a:ext>
            </a:extLst>
          </p:cNvPr>
          <p:cNvSpPr>
            <a:spLocks noGrp="1"/>
          </p:cNvSpPr>
          <p:nvPr>
            <p:ph type="ctrTitle" hasCustomPrompt="1"/>
          </p:nvPr>
        </p:nvSpPr>
        <p:spPr>
          <a:xfrm>
            <a:off x="698977" y="887202"/>
            <a:ext cx="5849037" cy="1588897"/>
          </a:xfrm>
          <a:blipFill>
            <a:blip r:embed="rId3" cstate="print">
              <a:extLst>
                <a:ext uri="{28A0092B-C50C-407E-A947-70E740481C1C}">
                  <a14:useLocalDpi xmlns:a14="http://schemas.microsoft.com/office/drawing/2010/main"/>
                </a:ext>
              </a:extLst>
            </a:blip>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a:t>Section Title</a:t>
            </a:r>
          </a:p>
        </p:txBody>
      </p:sp>
      <p:pic>
        <p:nvPicPr>
          <p:cNvPr id="9" name="Picture 8">
            <a:extLst>
              <a:ext uri="{FF2B5EF4-FFF2-40B4-BE49-F238E27FC236}">
                <a16:creationId xmlns:a16="http://schemas.microsoft.com/office/drawing/2014/main" id="{8FEC9742-EA7F-E84A-B284-891049657DB8}"/>
              </a:ext>
            </a:extLst>
          </p:cNvPr>
          <p:cNvPicPr>
            <a:picLocks noChangeAspect="1"/>
          </p:cNvPicPr>
          <p:nvPr userDrawn="1"/>
        </p:nvPicPr>
        <p:blipFill>
          <a:blip r:embed="rId4"/>
          <a:stretch>
            <a:fillRect/>
          </a:stretch>
        </p:blipFill>
        <p:spPr>
          <a:xfrm>
            <a:off x="8449308" y="5817478"/>
            <a:ext cx="3323174" cy="722429"/>
          </a:xfrm>
          <a:prstGeom prst="rect">
            <a:avLst/>
          </a:prstGeom>
        </p:spPr>
      </p:pic>
      <p:sp>
        <p:nvSpPr>
          <p:cNvPr id="12" name="Text Placeholder 5">
            <a:extLst>
              <a:ext uri="{FF2B5EF4-FFF2-40B4-BE49-F238E27FC236}">
                <a16:creationId xmlns:a16="http://schemas.microsoft.com/office/drawing/2014/main" id="{DDDA8003-A0A0-9249-B0FB-A7772CAB5198}"/>
              </a:ext>
            </a:extLst>
          </p:cNvPr>
          <p:cNvSpPr>
            <a:spLocks noGrp="1"/>
          </p:cNvSpPr>
          <p:nvPr>
            <p:ph type="body" sz="quarter" idx="10" hasCustomPrompt="1"/>
          </p:nvPr>
        </p:nvSpPr>
        <p:spPr>
          <a:xfrm>
            <a:off x="698500" y="2476500"/>
            <a:ext cx="3446777" cy="655949"/>
          </a:xfrm>
        </p:spPr>
        <p:txBody>
          <a:bodyPr wrap="none">
            <a:spAutoFit/>
          </a:bodyPr>
          <a:lstStyle>
            <a:lvl1pPr marL="0" indent="0" algn="l">
              <a:buNone/>
              <a:defRPr sz="4000">
                <a:solidFill>
                  <a:srgbClr val="0C2340"/>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a:t>Section Subtitle</a:t>
            </a:r>
          </a:p>
        </p:txBody>
      </p:sp>
    </p:spTree>
    <p:extLst>
      <p:ext uri="{BB962C8B-B14F-4D97-AF65-F5344CB8AC3E}">
        <p14:creationId xmlns:p14="http://schemas.microsoft.com/office/powerpoint/2010/main" val="1691048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2019 CCDPH master logo_final_solid CCH blue no tag.png">
            <a:extLst>
              <a:ext uri="{FF2B5EF4-FFF2-40B4-BE49-F238E27FC236}">
                <a16:creationId xmlns:a16="http://schemas.microsoft.com/office/drawing/2014/main" id="{98BA916C-1063-6F48-8E1C-0564C06467E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79174" y="6200159"/>
            <a:ext cx="1604453" cy="406695"/>
          </a:xfrm>
          <a:prstGeom prst="rect">
            <a:avLst/>
          </a:prstGeom>
        </p:spPr>
      </p:pic>
    </p:spTree>
    <p:extLst>
      <p:ext uri="{BB962C8B-B14F-4D97-AF65-F5344CB8AC3E}">
        <p14:creationId xmlns:p14="http://schemas.microsoft.com/office/powerpoint/2010/main" val="2865039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2019 CCDPH master logo_final_solid CCH blue no tag.png">
            <a:extLst>
              <a:ext uri="{FF2B5EF4-FFF2-40B4-BE49-F238E27FC236}">
                <a16:creationId xmlns:a16="http://schemas.microsoft.com/office/drawing/2014/main" id="{EDDC5577-39FE-5E40-B6B0-899BBE919B8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79174" y="6200159"/>
            <a:ext cx="1604453" cy="406695"/>
          </a:xfrm>
          <a:prstGeom prst="rect">
            <a:avLst/>
          </a:prstGeom>
        </p:spPr>
      </p:pic>
    </p:spTree>
    <p:extLst>
      <p:ext uri="{BB962C8B-B14F-4D97-AF65-F5344CB8AC3E}">
        <p14:creationId xmlns:p14="http://schemas.microsoft.com/office/powerpoint/2010/main" val="8050189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2019 CCDPH master logo_final_solid CCH blue no tag.png">
            <a:extLst>
              <a:ext uri="{FF2B5EF4-FFF2-40B4-BE49-F238E27FC236}">
                <a16:creationId xmlns:a16="http://schemas.microsoft.com/office/drawing/2014/main" id="{B12EBA32-28D2-2A43-9D7A-40463D27C7C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79174" y="6200159"/>
            <a:ext cx="1604453" cy="406695"/>
          </a:xfrm>
          <a:prstGeom prst="rect">
            <a:avLst/>
          </a:prstGeom>
        </p:spPr>
      </p:pic>
    </p:spTree>
    <p:extLst>
      <p:ext uri="{BB962C8B-B14F-4D97-AF65-F5344CB8AC3E}">
        <p14:creationId xmlns:p14="http://schemas.microsoft.com/office/powerpoint/2010/main" val="26643909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38327" y="3952015"/>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0" y="688607"/>
            <a:ext cx="2053767" cy="599588"/>
          </a:xfrm>
        </p:spPr>
        <p:txBody>
          <a:bodyPr wrap="none">
            <a:spAutoFit/>
          </a:bodyPr>
          <a:lstStyle>
            <a:lvl1pPr>
              <a:defRPr sz="36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4"/>
            <a:ext cx="10515600" cy="730328"/>
          </a:xfrm>
        </p:spPr>
        <p:txBody>
          <a:bodyPr>
            <a:spAutoFit/>
          </a:bodyPr>
          <a:lstStyle>
            <a:lvl1pPr marL="0" indent="0">
              <a:buFontTx/>
              <a:buNone/>
              <a:defRPr sz="1800" b="0" i="0">
                <a:latin typeface="Georgia" panose="02040502050405020303" pitchFamily="18" charset="0"/>
              </a:defRPr>
            </a:lvl1pPr>
            <a:lvl2pPr>
              <a:buClr>
                <a:srgbClr val="21B6C1"/>
              </a:buClr>
              <a:defRPr sz="1600" b="0" i="0" baseline="0">
                <a:latin typeface="Georgia" panose="02040502050405020303" pitchFamily="18" charset="0"/>
              </a:defRPr>
            </a:lvl2pPr>
            <a:lvl3pPr>
              <a:defRPr sz="1200" b="0" i="0">
                <a:latin typeface="Georgia" panose="02040502050405020303" pitchFamily="18" charset="0"/>
              </a:defRPr>
            </a:lvl3pPr>
            <a:lvl4pPr>
              <a:defRPr sz="1050" b="0" i="0">
                <a:latin typeface="Georgia" panose="02040502050405020303" pitchFamily="18" charset="0"/>
              </a:defRPr>
            </a:lvl4pPr>
            <a:lvl5pPr>
              <a:defRPr sz="1600" b="0" i="0">
                <a:latin typeface="Georgia" panose="02040502050405020303" pitchFamily="18" charset="0"/>
              </a:defRPr>
            </a:lvl5pPr>
          </a:lstStyle>
          <a:p>
            <a:pPr lvl="0"/>
            <a:r>
              <a:rPr lang="en-US"/>
              <a:t>Edit Master text styles</a:t>
            </a:r>
          </a:p>
          <a:p>
            <a:pPr lvl="1"/>
            <a:r>
              <a:rPr lang="en-US"/>
              <a:t>Second level</a:t>
            </a:r>
          </a:p>
        </p:txBody>
      </p:sp>
      <p:pic>
        <p:nvPicPr>
          <p:cNvPr id="8" name="Picture 7">
            <a:extLst>
              <a:ext uri="{FF2B5EF4-FFF2-40B4-BE49-F238E27FC236}">
                <a16:creationId xmlns:a16="http://schemas.microsoft.com/office/drawing/2014/main" id="{08015B92-53CB-F04C-B91F-8A6B622FB71F}"/>
              </a:ext>
            </a:extLst>
          </p:cNvPr>
          <p:cNvPicPr>
            <a:picLocks noChangeAspect="1"/>
          </p:cNvPicPr>
          <p:nvPr userDrawn="1"/>
        </p:nvPicPr>
        <p:blipFill>
          <a:blip r:embed="rId3"/>
          <a:stretch>
            <a:fillRect/>
          </a:stretch>
        </p:blipFill>
        <p:spPr>
          <a:xfrm>
            <a:off x="848868" y="6225854"/>
            <a:ext cx="1752600" cy="381000"/>
          </a:xfrm>
          <a:prstGeom prst="rect">
            <a:avLst/>
          </a:prstGeom>
        </p:spPr>
      </p:pic>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4"/>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268296" cy="496996"/>
          </a:xfrm>
        </p:spPr>
        <p:txBody>
          <a:bodyPr wrap="none">
            <a:spAutoFit/>
          </a:bodyPr>
          <a:lstStyle>
            <a:lvl1pPr marL="0" indent="0">
              <a:buNone/>
              <a:defRPr sz="2400">
                <a:solidFill>
                  <a:srgbClr val="21B6C1"/>
                </a:solidFill>
                <a:latin typeface="brandon_grotesquebold" panose="020B0604020202020204" charset="0"/>
              </a:defRPr>
            </a:lvl1pPr>
          </a:lstStyle>
          <a:p>
            <a:pPr lvl="0"/>
            <a:r>
              <a:rPr lang="en-US"/>
              <a:t>Subtitles</a:t>
            </a:r>
          </a:p>
        </p:txBody>
      </p:sp>
      <p:pic>
        <p:nvPicPr>
          <p:cNvPr id="10" name="Picture 9" descr="2019 CCDPH master logo_final_solid CCH blue no tag.png">
            <a:extLst>
              <a:ext uri="{FF2B5EF4-FFF2-40B4-BE49-F238E27FC236}">
                <a16:creationId xmlns:a16="http://schemas.microsoft.com/office/drawing/2014/main" id="{040D2E08-FCD4-8141-8C16-26AFCC4FEAF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79174" y="6200159"/>
            <a:ext cx="1604453" cy="406695"/>
          </a:xfrm>
          <a:prstGeom prst="rect">
            <a:avLst/>
          </a:prstGeom>
        </p:spPr>
      </p:pic>
    </p:spTree>
    <p:extLst>
      <p:ext uri="{BB962C8B-B14F-4D97-AF65-F5344CB8AC3E}">
        <p14:creationId xmlns:p14="http://schemas.microsoft.com/office/powerpoint/2010/main" val="9122967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492917-E656-914D-B8C9-B83CC0C32E5F}"/>
              </a:ext>
            </a:extLst>
          </p:cNvPr>
          <p:cNvSpPr>
            <a:spLocks noGrp="1"/>
          </p:cNvSpPr>
          <p:nvPr>
            <p:ph type="title"/>
          </p:nvPr>
        </p:nvSpPr>
        <p:spPr>
          <a:xfrm>
            <a:off x="838200" y="365125"/>
            <a:ext cx="10515600" cy="78235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5A2023-AC36-CC4F-92BC-6F2DCA472D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1DE740-DEF0-2948-89B1-B72784BDA7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t>‹#›</a:t>
            </a:fld>
            <a:endParaRPr lang="en-US"/>
          </a:p>
        </p:txBody>
      </p:sp>
    </p:spTree>
    <p:extLst>
      <p:ext uri="{BB962C8B-B14F-4D97-AF65-F5344CB8AC3E}">
        <p14:creationId xmlns:p14="http://schemas.microsoft.com/office/powerpoint/2010/main" val="2002173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1" r:id="rId4"/>
    <p:sldLayoutId id="2147483662" r:id="rId5"/>
    <p:sldLayoutId id="2147483664" r:id="rId6"/>
    <p:sldLayoutId id="2147483665" r:id="rId7"/>
    <p:sldLayoutId id="2147483666" r:id="rId8"/>
    <p:sldLayoutId id="2147483663" r:id="rId9"/>
    <p:sldLayoutId id="2147483667" r:id="rId10"/>
    <p:sldLayoutId id="2147483668" r:id="rId11"/>
    <p:sldLayoutId id="2147483669" r:id="rId12"/>
    <p:sldLayoutId id="214748367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brandon_grotesquebold" panose="02000803000000000000" pitchFamily="2" charset="0"/>
          <a:ea typeface="+mj-ea"/>
          <a:cs typeface="+mj-cs"/>
        </a:defRPr>
      </a:lvl1pPr>
    </p:titleStyle>
    <p:bodyStyle>
      <a:lvl1pPr marL="0" indent="0" algn="l" defTabSz="914400" rtl="0" eaLnBrk="1" latinLnBrk="0" hangingPunct="1">
        <a:lnSpc>
          <a:spcPct val="114000"/>
        </a:lnSpc>
        <a:spcBef>
          <a:spcPts val="1000"/>
        </a:spcBef>
        <a:buClr>
          <a:srgbClr val="26C9D4"/>
        </a:buClr>
        <a:buFont typeface="Arial" panose="020B0604020202020204" pitchFamily="34" charset="0"/>
        <a:buNone/>
        <a:defRPr sz="1800" kern="1200">
          <a:solidFill>
            <a:schemeClr val="tx1"/>
          </a:solidFill>
          <a:latin typeface="Georgia" panose="02040502050405020303" pitchFamily="18" charset="0"/>
          <a:ea typeface="+mn-ea"/>
          <a:cs typeface="+mn-cs"/>
        </a:defRPr>
      </a:lvl1pPr>
      <a:lvl2pPr marL="4572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2pPr>
      <a:lvl3pPr marL="9144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3pPr>
      <a:lvl4pPr marL="13716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1828800" indent="-228600" algn="l" defTabSz="914400" rtl="0" eaLnBrk="1" latinLnBrk="0" hangingPunct="1">
        <a:lnSpc>
          <a:spcPct val="114000"/>
        </a:lnSpc>
        <a:spcBef>
          <a:spcPts val="500"/>
        </a:spcBef>
        <a:buClr>
          <a:srgbClr val="26C9D4"/>
        </a:buClr>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tiff"/><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2D85-56E0-4BBE-9670-2B3F7BE582FF}"/>
              </a:ext>
            </a:extLst>
          </p:cNvPr>
          <p:cNvSpPr>
            <a:spLocks noGrp="1"/>
          </p:cNvSpPr>
          <p:nvPr>
            <p:ph type="ctrTitle"/>
          </p:nvPr>
        </p:nvSpPr>
        <p:spPr>
          <a:xfrm>
            <a:off x="698977" y="1126731"/>
            <a:ext cx="11046229" cy="2123658"/>
          </a:xfrm>
        </p:spPr>
        <p:txBody>
          <a:bodyPr/>
          <a:lstStyle/>
          <a:p>
            <a:r>
              <a:rPr lang="en-US" sz="7200" dirty="0"/>
              <a:t>Health Outcome Disparities</a:t>
            </a:r>
            <a:br>
              <a:rPr lang="en-US" sz="7200" dirty="0"/>
            </a:br>
            <a:r>
              <a:rPr lang="en-US" sz="4800" dirty="0"/>
              <a:t>Semi-Annual Report</a:t>
            </a:r>
          </a:p>
        </p:txBody>
      </p:sp>
      <p:sp>
        <p:nvSpPr>
          <p:cNvPr id="3" name="Text Placeholder 2">
            <a:extLst>
              <a:ext uri="{FF2B5EF4-FFF2-40B4-BE49-F238E27FC236}">
                <a16:creationId xmlns:a16="http://schemas.microsoft.com/office/drawing/2014/main" id="{71D70C8B-2789-4727-A2DF-AF18FC203159}"/>
              </a:ext>
            </a:extLst>
          </p:cNvPr>
          <p:cNvSpPr>
            <a:spLocks noGrp="1"/>
          </p:cNvSpPr>
          <p:nvPr>
            <p:ph type="body" sz="quarter" idx="10"/>
          </p:nvPr>
        </p:nvSpPr>
        <p:spPr>
          <a:xfrm>
            <a:off x="698500" y="3339285"/>
            <a:ext cx="3346685" cy="1584023"/>
          </a:xfrm>
        </p:spPr>
        <p:txBody>
          <a:bodyPr/>
          <a:lstStyle/>
          <a:p>
            <a:r>
              <a:rPr lang="en-US" dirty="0"/>
              <a:t>Item # 22-3674</a:t>
            </a:r>
          </a:p>
          <a:p>
            <a:endParaRPr lang="en-US" dirty="0"/>
          </a:p>
        </p:txBody>
      </p:sp>
      <p:sp>
        <p:nvSpPr>
          <p:cNvPr id="4" name="Text Placeholder 3">
            <a:extLst>
              <a:ext uri="{FF2B5EF4-FFF2-40B4-BE49-F238E27FC236}">
                <a16:creationId xmlns:a16="http://schemas.microsoft.com/office/drawing/2014/main" id="{B44B56BF-C209-4E65-B659-E38706BD66AF}"/>
              </a:ext>
            </a:extLst>
          </p:cNvPr>
          <p:cNvSpPr>
            <a:spLocks noGrp="1"/>
          </p:cNvSpPr>
          <p:nvPr>
            <p:ph type="body" sz="quarter" idx="11"/>
          </p:nvPr>
        </p:nvSpPr>
        <p:spPr>
          <a:xfrm>
            <a:off x="705874" y="4077321"/>
            <a:ext cx="10194137" cy="1587871"/>
          </a:xfrm>
        </p:spPr>
        <p:txBody>
          <a:bodyPr/>
          <a:lstStyle/>
          <a:p>
            <a:r>
              <a:rPr lang="en-US" dirty="0">
                <a:solidFill>
                  <a:schemeClr val="tx1"/>
                </a:solidFill>
                <a:highlight>
                  <a:srgbClr val="FFFF00"/>
                </a:highlight>
              </a:rPr>
              <a:t>Presenters:	Dr. Kiran Joshi, MPH - Senior Medical Officer &amp; Co-Lead CCDPH</a:t>
            </a:r>
          </a:p>
          <a:p>
            <a:r>
              <a:rPr lang="en-US" dirty="0">
                <a:solidFill>
                  <a:schemeClr val="tx1"/>
                </a:solidFill>
                <a:highlight>
                  <a:srgbClr val="FFFF00"/>
                </a:highlight>
              </a:rPr>
              <a:t>		Dr. Rachel Rubin, MPH – Senior Medical Officer &amp; Co-Lead CCDPH</a:t>
            </a:r>
          </a:p>
          <a:p>
            <a:r>
              <a:rPr lang="en-US" dirty="0"/>
              <a:t>June 2022</a:t>
            </a:r>
          </a:p>
        </p:txBody>
      </p:sp>
    </p:spTree>
    <p:extLst>
      <p:ext uri="{BB962C8B-B14F-4D97-AF65-F5344CB8AC3E}">
        <p14:creationId xmlns:p14="http://schemas.microsoft.com/office/powerpoint/2010/main" val="1691733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10</a:t>
            </a:fld>
            <a:endParaRPr lang="en-US"/>
          </a:p>
        </p:txBody>
      </p:sp>
      <p:sp>
        <p:nvSpPr>
          <p:cNvPr id="11" name="Title 1">
            <a:extLst>
              <a:ext uri="{FF2B5EF4-FFF2-40B4-BE49-F238E27FC236}">
                <a16:creationId xmlns:a16="http://schemas.microsoft.com/office/drawing/2014/main" id="{4BC2C96C-22D5-E106-F98D-6EC13A036C00}"/>
              </a:ext>
            </a:extLst>
          </p:cNvPr>
          <p:cNvSpPr txBox="1">
            <a:spLocks/>
          </p:cNvSpPr>
          <p:nvPr/>
        </p:nvSpPr>
        <p:spPr>
          <a:xfrm>
            <a:off x="213731" y="1112060"/>
            <a:ext cx="7051227"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1800" b="1" dirty="0">
                <a:solidFill>
                  <a:srgbClr val="000000"/>
                </a:solidFill>
                <a:latin typeface="+mn-lt"/>
                <a:cs typeface="Arial" panose="020B0604020202020204" pitchFamily="34" charset="0"/>
              </a:rPr>
              <a:t>Percent with Mental Health Not Good, 2019</a:t>
            </a:r>
            <a:endParaRPr lang="en-US" sz="2000" dirty="0">
              <a:solidFill>
                <a:schemeClr val="bg1">
                  <a:lumMod val="50000"/>
                </a:schemeClr>
              </a:solidFill>
              <a:highlight>
                <a:srgbClr val="FFFF00"/>
              </a:highlight>
              <a:latin typeface="+mn-lt"/>
              <a:cs typeface="Arial" panose="020B0604020202020204" pitchFamily="34" charset="0"/>
            </a:endParaRPr>
          </a:p>
        </p:txBody>
      </p:sp>
      <p:sp>
        <p:nvSpPr>
          <p:cNvPr id="14" name="TextBox 13">
            <a:extLst>
              <a:ext uri="{FF2B5EF4-FFF2-40B4-BE49-F238E27FC236}">
                <a16:creationId xmlns:a16="http://schemas.microsoft.com/office/drawing/2014/main" id="{BFA138F7-62EA-E616-7753-0B9099A21584}"/>
              </a:ext>
            </a:extLst>
          </p:cNvPr>
          <p:cNvSpPr txBox="1"/>
          <p:nvPr/>
        </p:nvSpPr>
        <p:spPr>
          <a:xfrm>
            <a:off x="5958673" y="1103486"/>
            <a:ext cx="5929161" cy="369332"/>
          </a:xfrm>
          <a:prstGeom prst="rect">
            <a:avLst/>
          </a:prstGeom>
          <a:noFill/>
        </p:spPr>
        <p:txBody>
          <a:bodyPr wrap="square">
            <a:spAutoFit/>
          </a:bodyPr>
          <a:lstStyle/>
          <a:p>
            <a:r>
              <a:rPr lang="en-US" sz="1800" b="1" i="0" dirty="0">
                <a:solidFill>
                  <a:srgbClr val="000000"/>
                </a:solidFill>
                <a:effectLst/>
                <a:cs typeface="Arial" panose="020B0604020202020204" pitchFamily="34" charset="0"/>
              </a:rPr>
              <a:t>Life Expectancy at Birth, 2019</a:t>
            </a:r>
            <a:endParaRPr lang="en-US" dirty="0">
              <a:cs typeface="Arial" panose="020B0604020202020204" pitchFamily="34" charset="0"/>
            </a:endParaRPr>
          </a:p>
        </p:txBody>
      </p:sp>
      <p:sp>
        <p:nvSpPr>
          <p:cNvPr id="6" name="TextBox 5">
            <a:extLst>
              <a:ext uri="{FF2B5EF4-FFF2-40B4-BE49-F238E27FC236}">
                <a16:creationId xmlns:a16="http://schemas.microsoft.com/office/drawing/2014/main" id="{E235614B-2BF5-510A-3854-E5C1D96166A6}"/>
              </a:ext>
            </a:extLst>
          </p:cNvPr>
          <p:cNvSpPr txBox="1"/>
          <p:nvPr/>
        </p:nvSpPr>
        <p:spPr>
          <a:xfrm>
            <a:off x="213731" y="211831"/>
            <a:ext cx="11392114" cy="769441"/>
          </a:xfrm>
          <a:prstGeom prst="rect">
            <a:avLst/>
          </a:prstGeom>
          <a:noFill/>
        </p:spPr>
        <p:txBody>
          <a:bodyPr wrap="square" rtlCol="0">
            <a:spAutoFit/>
          </a:bodyPr>
          <a:lstStyle/>
          <a:p>
            <a:r>
              <a:rPr lang="en-US" sz="4400" b="1" dirty="0">
                <a:latin typeface="brandon_grotesquebold" panose="020B0604020202020204"/>
                <a:cs typeface="Arial" panose="020B0604020202020204" pitchFamily="34" charset="0"/>
              </a:rPr>
              <a:t>Similar Patterns Across Health Outcomes</a:t>
            </a:r>
          </a:p>
        </p:txBody>
      </p:sp>
      <p:pic>
        <p:nvPicPr>
          <p:cNvPr id="10" name="Picture 9">
            <a:extLst>
              <a:ext uri="{FF2B5EF4-FFF2-40B4-BE49-F238E27FC236}">
                <a16:creationId xmlns:a16="http://schemas.microsoft.com/office/drawing/2014/main" id="{6B88C89C-9897-4C62-898B-EB58F4487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164" y="1453693"/>
            <a:ext cx="4923693" cy="5268654"/>
          </a:xfrm>
          <a:prstGeom prst="rect">
            <a:avLst/>
          </a:prstGeom>
        </p:spPr>
      </p:pic>
      <p:pic>
        <p:nvPicPr>
          <p:cNvPr id="12" name="Picture 11" descr="P1538C1T35#yIS1">
            <a:extLst>
              <a:ext uri="{FF2B5EF4-FFF2-40B4-BE49-F238E27FC236}">
                <a16:creationId xmlns:a16="http://schemas.microsoft.com/office/drawing/2014/main" id="{F8E40555-CB81-4BA5-AAF7-53A7D7E5B022}"/>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9202" y="1453692"/>
            <a:ext cx="4950491" cy="5268655"/>
          </a:xfrm>
          <a:prstGeom prst="rect">
            <a:avLst/>
          </a:prstGeom>
        </p:spPr>
      </p:pic>
    </p:spTree>
    <p:extLst>
      <p:ext uri="{BB962C8B-B14F-4D97-AF65-F5344CB8AC3E}">
        <p14:creationId xmlns:p14="http://schemas.microsoft.com/office/powerpoint/2010/main" val="3071708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11</a:t>
            </a:fld>
            <a:endParaRPr lang="en-US"/>
          </a:p>
        </p:txBody>
      </p:sp>
      <p:sp>
        <p:nvSpPr>
          <p:cNvPr id="11" name="Title 1">
            <a:extLst>
              <a:ext uri="{FF2B5EF4-FFF2-40B4-BE49-F238E27FC236}">
                <a16:creationId xmlns:a16="http://schemas.microsoft.com/office/drawing/2014/main" id="{4BC2C96C-22D5-E106-F98D-6EC13A036C00}"/>
              </a:ext>
            </a:extLst>
          </p:cNvPr>
          <p:cNvSpPr txBox="1">
            <a:spLocks/>
          </p:cNvSpPr>
          <p:nvPr/>
        </p:nvSpPr>
        <p:spPr>
          <a:xfrm>
            <a:off x="213731" y="1112060"/>
            <a:ext cx="7051227"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1800" b="1" dirty="0">
                <a:solidFill>
                  <a:srgbClr val="000000"/>
                </a:solidFill>
                <a:latin typeface="+mn-lt"/>
                <a:cs typeface="Arial" panose="020B0604020202020204" pitchFamily="34" charset="0"/>
              </a:rPr>
              <a:t>Percent Obese, 2019</a:t>
            </a:r>
            <a:endParaRPr lang="en-US" sz="2000" dirty="0">
              <a:solidFill>
                <a:schemeClr val="bg1">
                  <a:lumMod val="50000"/>
                </a:schemeClr>
              </a:solidFill>
              <a:highlight>
                <a:srgbClr val="FFFF00"/>
              </a:highlight>
              <a:latin typeface="+mn-lt"/>
              <a:cs typeface="Arial" panose="020B0604020202020204" pitchFamily="34" charset="0"/>
            </a:endParaRPr>
          </a:p>
        </p:txBody>
      </p:sp>
      <p:sp>
        <p:nvSpPr>
          <p:cNvPr id="14" name="TextBox 13">
            <a:extLst>
              <a:ext uri="{FF2B5EF4-FFF2-40B4-BE49-F238E27FC236}">
                <a16:creationId xmlns:a16="http://schemas.microsoft.com/office/drawing/2014/main" id="{BFA138F7-62EA-E616-7753-0B9099A21584}"/>
              </a:ext>
            </a:extLst>
          </p:cNvPr>
          <p:cNvSpPr txBox="1"/>
          <p:nvPr/>
        </p:nvSpPr>
        <p:spPr>
          <a:xfrm>
            <a:off x="5988818" y="1103486"/>
            <a:ext cx="5899016" cy="369332"/>
          </a:xfrm>
          <a:prstGeom prst="rect">
            <a:avLst/>
          </a:prstGeom>
          <a:noFill/>
        </p:spPr>
        <p:txBody>
          <a:bodyPr wrap="square">
            <a:spAutoFit/>
          </a:bodyPr>
          <a:lstStyle/>
          <a:p>
            <a:r>
              <a:rPr lang="en-US" sz="1800" b="1" i="0" dirty="0">
                <a:solidFill>
                  <a:srgbClr val="000000"/>
                </a:solidFill>
                <a:effectLst/>
                <a:cs typeface="Arial" panose="020B0604020202020204" pitchFamily="34" charset="0"/>
              </a:rPr>
              <a:t>Heart Disease Prevalence, 2019</a:t>
            </a:r>
            <a:endParaRPr lang="en-US" dirty="0">
              <a:cs typeface="Arial" panose="020B0604020202020204" pitchFamily="34" charset="0"/>
            </a:endParaRPr>
          </a:p>
        </p:txBody>
      </p:sp>
      <p:sp>
        <p:nvSpPr>
          <p:cNvPr id="6" name="TextBox 5">
            <a:extLst>
              <a:ext uri="{FF2B5EF4-FFF2-40B4-BE49-F238E27FC236}">
                <a16:creationId xmlns:a16="http://schemas.microsoft.com/office/drawing/2014/main" id="{E235614B-2BF5-510A-3854-E5C1D96166A6}"/>
              </a:ext>
            </a:extLst>
          </p:cNvPr>
          <p:cNvSpPr txBox="1"/>
          <p:nvPr/>
        </p:nvSpPr>
        <p:spPr>
          <a:xfrm>
            <a:off x="213731" y="211831"/>
            <a:ext cx="11392114" cy="769441"/>
          </a:xfrm>
          <a:prstGeom prst="rect">
            <a:avLst/>
          </a:prstGeom>
          <a:noFill/>
        </p:spPr>
        <p:txBody>
          <a:bodyPr wrap="square" rtlCol="0">
            <a:spAutoFit/>
          </a:bodyPr>
          <a:lstStyle/>
          <a:p>
            <a:r>
              <a:rPr lang="en-US" sz="4400" b="1" dirty="0">
                <a:latin typeface="brandon_grotesquebold" panose="020B0604020202020204"/>
                <a:cs typeface="Arial" panose="020B0604020202020204" pitchFamily="34" charset="0"/>
              </a:rPr>
              <a:t>Similar Patterns Across Health Outcomes</a:t>
            </a:r>
          </a:p>
        </p:txBody>
      </p:sp>
      <p:pic>
        <p:nvPicPr>
          <p:cNvPr id="8" name="Picture 7" descr="P1817C1T43#yIS1">
            <a:extLst>
              <a:ext uri="{FF2B5EF4-FFF2-40B4-BE49-F238E27FC236}">
                <a16:creationId xmlns:a16="http://schemas.microsoft.com/office/drawing/2014/main" id="{22F1587C-F923-4ED6-8FE2-391A622BA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165" y="1453693"/>
            <a:ext cx="4923693" cy="5268654"/>
          </a:xfrm>
          <a:prstGeom prst="rect">
            <a:avLst/>
          </a:prstGeom>
        </p:spPr>
      </p:pic>
      <p:pic>
        <p:nvPicPr>
          <p:cNvPr id="9" name="Picture 8" descr="Map&#10;&#10;Description automatically generated">
            <a:extLst>
              <a:ext uri="{FF2B5EF4-FFF2-40B4-BE49-F238E27FC236}">
                <a16:creationId xmlns:a16="http://schemas.microsoft.com/office/drawing/2014/main" id="{972A5349-E7CB-4EBA-91E3-BA038E30B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203" y="1462267"/>
            <a:ext cx="4923691" cy="5260080"/>
          </a:xfrm>
          <a:prstGeom prst="rect">
            <a:avLst/>
          </a:prstGeom>
        </p:spPr>
      </p:pic>
    </p:spTree>
    <p:extLst>
      <p:ext uri="{BB962C8B-B14F-4D97-AF65-F5344CB8AC3E}">
        <p14:creationId xmlns:p14="http://schemas.microsoft.com/office/powerpoint/2010/main" val="3318325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29A641-1469-EB4A-AFB4-E1A53148DABE}"/>
              </a:ext>
            </a:extLst>
          </p:cNvPr>
          <p:cNvSpPr>
            <a:spLocks noGrp="1"/>
          </p:cNvSpPr>
          <p:nvPr>
            <p:ph type="ctrTitle"/>
          </p:nvPr>
        </p:nvSpPr>
        <p:spPr>
          <a:xfrm>
            <a:off x="698977" y="1100338"/>
            <a:ext cx="10496271" cy="1375761"/>
          </a:xfrm>
        </p:spPr>
        <p:txBody>
          <a:bodyPr/>
          <a:lstStyle/>
          <a:p>
            <a:r>
              <a:rPr lang="en-US" sz="6600" b="1" dirty="0"/>
              <a:t>Drivers of Health Disparities</a:t>
            </a:r>
          </a:p>
        </p:txBody>
      </p:sp>
      <p:sp>
        <p:nvSpPr>
          <p:cNvPr id="4" name="Slide Number Placeholder 3">
            <a:extLst>
              <a:ext uri="{FF2B5EF4-FFF2-40B4-BE49-F238E27FC236}">
                <a16:creationId xmlns:a16="http://schemas.microsoft.com/office/drawing/2014/main" id="{71EAAC37-00C5-2E41-BDFB-2A8ADBAD8517}"/>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12</a:t>
            </a:fld>
            <a:endParaRPr lang="en-US"/>
          </a:p>
        </p:txBody>
      </p:sp>
    </p:spTree>
    <p:extLst>
      <p:ext uri="{BB962C8B-B14F-4D97-AF65-F5344CB8AC3E}">
        <p14:creationId xmlns:p14="http://schemas.microsoft.com/office/powerpoint/2010/main" val="1914015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691F-A71E-4C44-BB31-4DC8B534A34F}"/>
              </a:ext>
            </a:extLst>
          </p:cNvPr>
          <p:cNvSpPr>
            <a:spLocks noGrp="1"/>
          </p:cNvSpPr>
          <p:nvPr>
            <p:ph type="title"/>
          </p:nvPr>
        </p:nvSpPr>
        <p:spPr>
          <a:xfrm>
            <a:off x="415390" y="526699"/>
            <a:ext cx="6743256" cy="701731"/>
          </a:xfrm>
        </p:spPr>
        <p:txBody>
          <a:bodyPr/>
          <a:lstStyle/>
          <a:p>
            <a:r>
              <a:rPr lang="en-US" sz="4400" b="1" dirty="0">
                <a:highlight>
                  <a:srgbClr val="F8F8F8"/>
                </a:highlight>
                <a:latin typeface="brandon_grotesquebold" panose="020B0604020202020204"/>
                <a:cs typeface="Arial" panose="020B0604020202020204" pitchFamily="34" charset="0"/>
              </a:rPr>
              <a:t>Drivers of Health Disparities</a:t>
            </a:r>
          </a:p>
        </p:txBody>
      </p:sp>
      <p:sp>
        <p:nvSpPr>
          <p:cNvPr id="3" name="Text Placeholder 2">
            <a:extLst>
              <a:ext uri="{FF2B5EF4-FFF2-40B4-BE49-F238E27FC236}">
                <a16:creationId xmlns:a16="http://schemas.microsoft.com/office/drawing/2014/main" id="{71039DFB-8246-488E-8759-4A5D2841B6B3}"/>
              </a:ext>
            </a:extLst>
          </p:cNvPr>
          <p:cNvSpPr>
            <a:spLocks noGrp="1"/>
          </p:cNvSpPr>
          <p:nvPr>
            <p:ph type="body" sz="quarter" idx="13"/>
          </p:nvPr>
        </p:nvSpPr>
        <p:spPr>
          <a:xfrm>
            <a:off x="415390" y="1326382"/>
            <a:ext cx="11208574" cy="3914598"/>
          </a:xfrm>
        </p:spPr>
        <p:txBody>
          <a:bodyPr wrap="square"/>
          <a:lstStyle/>
          <a:p>
            <a:pPr marL="285750" indent="-285750">
              <a:buFont typeface="Arial" panose="020B0604020202020204" pitchFamily="34" charset="0"/>
              <a:buChar char="•"/>
            </a:pPr>
            <a:r>
              <a:rPr lang="en-US" sz="2200" dirty="0">
                <a:solidFill>
                  <a:schemeClr val="tx1"/>
                </a:solidFill>
                <a:latin typeface="+mn-lt"/>
                <a:cs typeface="Arial" panose="020B0604020202020204" pitchFamily="34" charset="0"/>
              </a:rPr>
              <a:t>Structural Racism</a:t>
            </a:r>
          </a:p>
          <a:p>
            <a:pPr marL="285750" indent="-285750">
              <a:buFont typeface="Arial" panose="020B0604020202020204" pitchFamily="34" charset="0"/>
              <a:buChar char="•"/>
            </a:pPr>
            <a:r>
              <a:rPr lang="en-US" sz="2200" dirty="0">
                <a:solidFill>
                  <a:schemeClr val="tx1"/>
                </a:solidFill>
                <a:latin typeface="+mn-lt"/>
                <a:cs typeface="Arial" panose="020B0604020202020204" pitchFamily="34" charset="0"/>
              </a:rPr>
              <a:t>Redlining</a:t>
            </a:r>
          </a:p>
          <a:p>
            <a:pPr marL="285750" indent="-285750">
              <a:buFont typeface="Arial" panose="020B0604020202020204" pitchFamily="34" charset="0"/>
              <a:buChar char="•"/>
            </a:pPr>
            <a:r>
              <a:rPr lang="en-US" sz="2200" dirty="0">
                <a:solidFill>
                  <a:schemeClr val="tx1"/>
                </a:solidFill>
                <a:latin typeface="+mn-lt"/>
                <a:cs typeface="Arial" panose="020B0604020202020204" pitchFamily="34" charset="0"/>
              </a:rPr>
              <a:t>Racial Gaps in Income</a:t>
            </a:r>
          </a:p>
          <a:p>
            <a:pPr marL="285750" indent="-285750">
              <a:buFont typeface="Arial" panose="020B0604020202020204" pitchFamily="34" charset="0"/>
              <a:buChar char="•"/>
            </a:pPr>
            <a:r>
              <a:rPr lang="en-US" sz="2200" dirty="0">
                <a:solidFill>
                  <a:schemeClr val="tx1"/>
                </a:solidFill>
                <a:latin typeface="+mn-lt"/>
                <a:cs typeface="Arial" panose="020B0604020202020204" pitchFamily="34" charset="0"/>
              </a:rPr>
              <a:t>XX</a:t>
            </a:r>
          </a:p>
          <a:p>
            <a:pPr marL="285750" indent="-285750">
              <a:buFont typeface="Arial" panose="020B0604020202020204" pitchFamily="34" charset="0"/>
              <a:buChar char="•"/>
            </a:pPr>
            <a:r>
              <a:rPr lang="en-US" sz="2200" dirty="0">
                <a:solidFill>
                  <a:schemeClr val="tx1"/>
                </a:solidFill>
                <a:latin typeface="+mn-lt"/>
                <a:cs typeface="Arial" panose="020B0604020202020204" pitchFamily="34" charset="0"/>
              </a:rPr>
              <a:t>XX</a:t>
            </a:r>
          </a:p>
          <a:p>
            <a:pPr marL="457200" indent="-457200">
              <a:buFont typeface="Arial" panose="020B0604020202020204" pitchFamily="34" charset="0"/>
              <a:buChar char="•"/>
            </a:pPr>
            <a:endParaRPr lang="en-US" sz="2200" dirty="0">
              <a:latin typeface="+mn-lt"/>
              <a:cs typeface="Arial" panose="020B0604020202020204" pitchFamily="34" charset="0"/>
            </a:endParaRPr>
          </a:p>
          <a:p>
            <a:pPr marL="285750" indent="-285750">
              <a:buFont typeface="Arial" panose="020B0604020202020204" pitchFamily="34" charset="0"/>
              <a:buChar char="•"/>
            </a:pPr>
            <a:endParaRPr lang="en-US" sz="2000" dirty="0">
              <a:solidFill>
                <a:schemeClr val="tx1"/>
              </a:solidFill>
              <a:latin typeface="Arial" panose="020B0604020202020204" pitchFamily="34" charset="0"/>
              <a:cs typeface="Arial" panose="020B0604020202020204" pitchFamily="34" charset="0"/>
            </a:endParaRPr>
          </a:p>
          <a:p>
            <a:pPr lvl="0"/>
            <a:endParaRPr lang="en-US" sz="1600" dirty="0">
              <a:solidFill>
                <a:schemeClr val="tx1"/>
              </a:solidFill>
              <a:latin typeface="+mn-lt"/>
            </a:endParaRPr>
          </a:p>
        </p:txBody>
      </p:sp>
    </p:spTree>
    <p:extLst>
      <p:ext uri="{BB962C8B-B14F-4D97-AF65-F5344CB8AC3E}">
        <p14:creationId xmlns:p14="http://schemas.microsoft.com/office/powerpoint/2010/main" val="360371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D758-FD75-6A49-82D7-5EDABAEC572C}"/>
              </a:ext>
            </a:extLst>
          </p:cNvPr>
          <p:cNvSpPr>
            <a:spLocks noGrp="1"/>
          </p:cNvSpPr>
          <p:nvPr>
            <p:ph type="title"/>
          </p:nvPr>
        </p:nvSpPr>
        <p:spPr>
          <a:xfrm>
            <a:off x="838200" y="632114"/>
            <a:ext cx="6965818" cy="701731"/>
          </a:xfrm>
        </p:spPr>
        <p:txBody>
          <a:bodyPr/>
          <a:lstStyle/>
          <a:p>
            <a:r>
              <a:rPr lang="en-US" b="1" dirty="0"/>
              <a:t>Structural Racism and Health</a:t>
            </a:r>
          </a:p>
        </p:txBody>
      </p:sp>
      <p:sp>
        <p:nvSpPr>
          <p:cNvPr id="4" name="Content Placeholder 3">
            <a:extLst>
              <a:ext uri="{FF2B5EF4-FFF2-40B4-BE49-F238E27FC236}">
                <a16:creationId xmlns:a16="http://schemas.microsoft.com/office/drawing/2014/main" id="{F18DD18D-DF14-7A40-8CCE-4B43F003DDCD}"/>
              </a:ext>
            </a:extLst>
          </p:cNvPr>
          <p:cNvSpPr>
            <a:spLocks noGrp="1"/>
          </p:cNvSpPr>
          <p:nvPr>
            <p:ph idx="1"/>
          </p:nvPr>
        </p:nvSpPr>
        <p:spPr>
          <a:xfrm>
            <a:off x="838199" y="1825625"/>
            <a:ext cx="10515600" cy="3649204"/>
          </a:xfrm>
        </p:spPr>
        <p:txBody>
          <a:bodyPr>
            <a:normAutofit fontScale="92500" lnSpcReduction="20000"/>
          </a:bodyPr>
          <a:lstStyle/>
          <a:p>
            <a:pPr marL="342900" indent="-342900">
              <a:buFont typeface="Arial" panose="020B0604020202020204" pitchFamily="34" charset="0"/>
              <a:buChar char="•"/>
            </a:pPr>
            <a:r>
              <a:rPr lang="en-US" sz="2400" dirty="0"/>
              <a:t>Economic injustice</a:t>
            </a:r>
          </a:p>
          <a:p>
            <a:pPr marL="342900" indent="-342900">
              <a:buFont typeface="Arial" panose="020B0604020202020204" pitchFamily="34" charset="0"/>
              <a:buChar char="•"/>
            </a:pPr>
            <a:r>
              <a:rPr lang="en-US" sz="2400" dirty="0"/>
              <a:t>Deprivation, less access to health promoting environments</a:t>
            </a:r>
          </a:p>
          <a:p>
            <a:pPr marL="342900" indent="-342900">
              <a:buFont typeface="Arial" panose="020B0604020202020204" pitchFamily="34" charset="0"/>
              <a:buChar char="•"/>
            </a:pPr>
            <a:r>
              <a:rPr lang="en-US" sz="2400" dirty="0"/>
              <a:t>Environmental and occupational health inequities</a:t>
            </a:r>
          </a:p>
          <a:p>
            <a:pPr marL="342900" indent="-342900">
              <a:buFont typeface="Arial" panose="020B0604020202020204" pitchFamily="34" charset="0"/>
              <a:buChar char="•"/>
            </a:pPr>
            <a:r>
              <a:rPr lang="en-US" sz="2400" dirty="0"/>
              <a:t>Targeted marketing of health harming substances</a:t>
            </a:r>
          </a:p>
          <a:p>
            <a:pPr marL="342900" indent="-342900">
              <a:buFont typeface="Arial" panose="020B0604020202020204" pitchFamily="34" charset="0"/>
              <a:buChar char="•"/>
            </a:pPr>
            <a:r>
              <a:rPr lang="en-US" sz="2400" dirty="0"/>
              <a:t>Lower access to quality healthcare</a:t>
            </a:r>
          </a:p>
          <a:p>
            <a:pPr marL="342900" indent="-342900">
              <a:buFont typeface="Arial" panose="020B0604020202020204" pitchFamily="34" charset="0"/>
              <a:buChar char="•"/>
            </a:pPr>
            <a:r>
              <a:rPr lang="en-US" sz="2400" dirty="0"/>
              <a:t>Political exclusion</a:t>
            </a:r>
          </a:p>
          <a:p>
            <a:pPr marL="342900" indent="-342900">
              <a:buFont typeface="Arial" panose="020B0604020202020204" pitchFamily="34" charset="0"/>
              <a:buChar char="•"/>
            </a:pPr>
            <a:r>
              <a:rPr lang="en-US" sz="2400" dirty="0"/>
              <a:t>Mass incarceration</a:t>
            </a:r>
          </a:p>
          <a:p>
            <a:pPr marL="342900" indent="-342900">
              <a:buFont typeface="Arial" panose="020B0604020202020204" pitchFamily="34" charset="0"/>
              <a:buChar char="•"/>
            </a:pPr>
            <a:r>
              <a:rPr lang="en-US" sz="2400" dirty="0"/>
              <a:t>Regressive education funding policy</a:t>
            </a:r>
          </a:p>
        </p:txBody>
      </p:sp>
      <p:sp>
        <p:nvSpPr>
          <p:cNvPr id="3" name="Slide Number Placeholder 2">
            <a:extLst>
              <a:ext uri="{FF2B5EF4-FFF2-40B4-BE49-F238E27FC236}">
                <a16:creationId xmlns:a16="http://schemas.microsoft.com/office/drawing/2014/main" id="{E2248097-9440-CA45-BFCF-062C28C113F5}"/>
              </a:ext>
            </a:extLst>
          </p:cNvPr>
          <p:cNvSpPr>
            <a:spLocks noGrp="1"/>
          </p:cNvSpPr>
          <p:nvPr>
            <p:ph type="sldNum" sz="quarter" idx="12"/>
          </p:nvPr>
        </p:nvSpPr>
        <p:spPr/>
        <p:txBody>
          <a:bodyPr/>
          <a:lstStyle/>
          <a:p>
            <a:fld id="{D6675985-4D53-4340-94B4-6692FF3746D2}" type="slidenum">
              <a:rPr lang="en-US" smtClean="0"/>
              <a:pPr/>
              <a:t>14</a:t>
            </a:fld>
            <a:endParaRPr lang="en-US"/>
          </a:p>
        </p:txBody>
      </p:sp>
      <p:sp>
        <p:nvSpPr>
          <p:cNvPr id="6" name="TextBox 5">
            <a:extLst>
              <a:ext uri="{FF2B5EF4-FFF2-40B4-BE49-F238E27FC236}">
                <a16:creationId xmlns:a16="http://schemas.microsoft.com/office/drawing/2014/main" id="{1707536B-3285-D340-B572-8D87A862CFF2}"/>
              </a:ext>
            </a:extLst>
          </p:cNvPr>
          <p:cNvSpPr txBox="1"/>
          <p:nvPr/>
        </p:nvSpPr>
        <p:spPr>
          <a:xfrm>
            <a:off x="4652746" y="6022009"/>
            <a:ext cx="6852316" cy="646331"/>
          </a:xfrm>
          <a:prstGeom prst="rect">
            <a:avLst/>
          </a:prstGeom>
          <a:noFill/>
        </p:spPr>
        <p:txBody>
          <a:bodyPr wrap="square" rtlCol="0">
            <a:spAutoFit/>
          </a:bodyPr>
          <a:lstStyle/>
          <a:p>
            <a:r>
              <a:rPr lang="en-US" sz="1200" dirty="0"/>
              <a:t>Bailey, Z. D., Krieger, N., </a:t>
            </a:r>
            <a:r>
              <a:rPr lang="en-US" sz="1200" dirty="0" err="1"/>
              <a:t>Agénor</a:t>
            </a:r>
            <a:r>
              <a:rPr lang="en-US" sz="1200" dirty="0"/>
              <a:t>, M., Graves, J., </a:t>
            </a:r>
            <a:r>
              <a:rPr lang="en-US" sz="1200" dirty="0" err="1"/>
              <a:t>Linos</a:t>
            </a:r>
            <a:r>
              <a:rPr lang="en-US" sz="1200" dirty="0"/>
              <a:t>, N., &amp; Bassett, M. T. (2017). America: Equity and Equality in Health 3 Structural racism and health inequities in the USA: evidence and interventions. In </a:t>
            </a:r>
            <a:r>
              <a:rPr lang="en-US" sz="1200" i="1" dirty="0" err="1"/>
              <a:t>www.thelancet.com</a:t>
            </a:r>
            <a:r>
              <a:rPr lang="en-US" sz="1200" dirty="0"/>
              <a:t> (Vol. 389). https://</a:t>
            </a:r>
            <a:r>
              <a:rPr lang="en-US" sz="1200" dirty="0" err="1"/>
              <a:t>doi.org</a:t>
            </a:r>
            <a:r>
              <a:rPr lang="en-US" sz="1200" dirty="0"/>
              <a:t>/10.1016/S0140-6736(17)30569-X</a:t>
            </a:r>
          </a:p>
        </p:txBody>
      </p:sp>
    </p:spTree>
    <p:extLst>
      <p:ext uri="{BB962C8B-B14F-4D97-AF65-F5344CB8AC3E}">
        <p14:creationId xmlns:p14="http://schemas.microsoft.com/office/powerpoint/2010/main" val="28204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691F-A71E-4C44-BB31-4DC8B534A34F}"/>
              </a:ext>
            </a:extLst>
          </p:cNvPr>
          <p:cNvSpPr>
            <a:spLocks noGrp="1"/>
          </p:cNvSpPr>
          <p:nvPr>
            <p:ph type="title"/>
          </p:nvPr>
        </p:nvSpPr>
        <p:spPr>
          <a:xfrm>
            <a:off x="415390" y="526699"/>
            <a:ext cx="2096664" cy="701731"/>
          </a:xfrm>
        </p:spPr>
        <p:txBody>
          <a:bodyPr/>
          <a:lstStyle/>
          <a:p>
            <a:r>
              <a:rPr lang="en-US" sz="4400" b="1" dirty="0">
                <a:highlight>
                  <a:srgbClr val="F8F8F8"/>
                </a:highlight>
                <a:latin typeface="brandon_grotesquebold" panose="020B0604020202020204"/>
                <a:cs typeface="Arial" panose="020B0604020202020204" pitchFamily="34" charset="0"/>
              </a:rPr>
              <a:t>Analysis</a:t>
            </a:r>
          </a:p>
        </p:txBody>
      </p:sp>
      <p:sp>
        <p:nvSpPr>
          <p:cNvPr id="3" name="Text Placeholder 2">
            <a:extLst>
              <a:ext uri="{FF2B5EF4-FFF2-40B4-BE49-F238E27FC236}">
                <a16:creationId xmlns:a16="http://schemas.microsoft.com/office/drawing/2014/main" id="{71039DFB-8246-488E-8759-4A5D2841B6B3}"/>
              </a:ext>
            </a:extLst>
          </p:cNvPr>
          <p:cNvSpPr>
            <a:spLocks noGrp="1"/>
          </p:cNvSpPr>
          <p:nvPr>
            <p:ph type="body" sz="quarter" idx="13"/>
          </p:nvPr>
        </p:nvSpPr>
        <p:spPr>
          <a:xfrm>
            <a:off x="415390" y="1326382"/>
            <a:ext cx="11208574" cy="3517951"/>
          </a:xfrm>
        </p:spPr>
        <p:txBody>
          <a:bodyPr wrap="square"/>
          <a:lstStyle/>
          <a:p>
            <a:pPr marL="285750" indent="-285750">
              <a:buFont typeface="Arial" panose="020B0604020202020204" pitchFamily="34" charset="0"/>
              <a:buChar char="•"/>
            </a:pPr>
            <a:r>
              <a:rPr lang="en-US" sz="1800" b="1" dirty="0">
                <a:solidFill>
                  <a:schemeClr val="tx1"/>
                </a:solidFill>
                <a:latin typeface="+mn-lt"/>
              </a:rPr>
              <a:t>Health Inequities are Societal Problems that Require Societal Solutions</a:t>
            </a:r>
            <a:endParaRPr lang="en-US" sz="1800" dirty="0">
              <a:solidFill>
                <a:schemeClr val="tx1"/>
              </a:solidFill>
              <a:latin typeface="+mn-lt"/>
            </a:endParaRPr>
          </a:p>
          <a:p>
            <a:pPr marL="742950" lvl="1" indent="-285750">
              <a:buFont typeface="Courier New" panose="02070309020205020404" pitchFamily="49" charset="0"/>
              <a:buChar char="o"/>
            </a:pPr>
            <a:r>
              <a:rPr lang="en-US" dirty="0">
                <a:solidFill>
                  <a:schemeClr val="tx1"/>
                </a:solidFill>
                <a:latin typeface="+mn-lt"/>
              </a:rPr>
              <a:t>History of Discrimination and Racist Policies Have Disproportionately </a:t>
            </a:r>
            <a:r>
              <a:rPr lang="en-US" dirty="0">
                <a:latin typeface="+mn-lt"/>
              </a:rPr>
              <a:t>Affected Near West &amp;  South Cook County Residents </a:t>
            </a:r>
            <a:endParaRPr lang="en-US" dirty="0">
              <a:solidFill>
                <a:schemeClr val="tx1"/>
              </a:solidFill>
              <a:latin typeface="+mn-lt"/>
            </a:endParaRPr>
          </a:p>
          <a:p>
            <a:pPr marL="1200150" lvl="2" indent="-285750">
              <a:buFont typeface="Wingdings" panose="05000000000000000000" pitchFamily="2" charset="2"/>
              <a:buChar char="§"/>
            </a:pPr>
            <a:r>
              <a:rPr lang="en-US" dirty="0">
                <a:solidFill>
                  <a:schemeClr val="tx1"/>
                </a:solidFill>
                <a:latin typeface="+mn-lt"/>
              </a:rPr>
              <a:t>Result – Areas of Concentrated Poverty &amp; Low Opportunity</a:t>
            </a:r>
          </a:p>
          <a:p>
            <a:pPr marL="742950" lvl="1" indent="-285750">
              <a:buFont typeface="Courier New" panose="02070309020205020404" pitchFamily="49" charset="0"/>
              <a:buChar char="o"/>
            </a:pPr>
            <a:r>
              <a:rPr lang="en-US" dirty="0">
                <a:solidFill>
                  <a:schemeClr val="tx1"/>
                </a:solidFill>
                <a:latin typeface="+mn-lt"/>
              </a:rPr>
              <a:t>Racist Structures &amp; their Impact Persist</a:t>
            </a:r>
          </a:p>
          <a:p>
            <a:pPr marL="1200150" lvl="2" indent="-285750">
              <a:buFont typeface="Wingdings" panose="05000000000000000000" pitchFamily="2" charset="2"/>
              <a:buChar char="§"/>
            </a:pPr>
            <a:r>
              <a:rPr lang="en-US" dirty="0">
                <a:solidFill>
                  <a:schemeClr val="tx1"/>
                </a:solidFill>
                <a:latin typeface="+mn-lt"/>
              </a:rPr>
              <a:t>Result – Area </a:t>
            </a:r>
            <a:r>
              <a:rPr lang="en-US" dirty="0">
                <a:latin typeface="+mn-lt"/>
              </a:rPr>
              <a:t>Populations Experience Worse Health Outcomes</a:t>
            </a:r>
            <a:endParaRPr lang="en-US" dirty="0">
              <a:solidFill>
                <a:schemeClr val="tx1"/>
              </a:solidFill>
              <a:latin typeface="+mn-lt"/>
            </a:endParaRPr>
          </a:p>
          <a:p>
            <a:pPr marL="457200" indent="-457200">
              <a:buFont typeface="Arial" panose="020B0604020202020204" pitchFamily="34" charset="0"/>
              <a:buChar char="•"/>
            </a:pPr>
            <a:endParaRPr lang="en-US" sz="1800" dirty="0">
              <a:solidFill>
                <a:schemeClr val="tx1"/>
              </a:solidFill>
              <a:latin typeface="+mn-lt"/>
              <a:cs typeface="Arial" panose="020B0604020202020204" pitchFamily="34" charset="0"/>
            </a:endParaRPr>
          </a:p>
          <a:p>
            <a:pPr marL="285750" indent="-28575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lvl="0"/>
            <a:endParaRPr lang="en-US" sz="1600" dirty="0">
              <a:solidFill>
                <a:schemeClr val="tx1"/>
              </a:solidFill>
              <a:latin typeface="+mn-lt"/>
            </a:endParaRPr>
          </a:p>
        </p:txBody>
      </p:sp>
    </p:spTree>
    <p:extLst>
      <p:ext uri="{BB962C8B-B14F-4D97-AF65-F5344CB8AC3E}">
        <p14:creationId xmlns:p14="http://schemas.microsoft.com/office/powerpoint/2010/main" val="2318334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29A641-1469-EB4A-AFB4-E1A53148DABE}"/>
              </a:ext>
            </a:extLst>
          </p:cNvPr>
          <p:cNvSpPr>
            <a:spLocks noGrp="1"/>
          </p:cNvSpPr>
          <p:nvPr>
            <p:ph type="ctrTitle"/>
          </p:nvPr>
        </p:nvSpPr>
        <p:spPr>
          <a:xfrm>
            <a:off x="698977" y="1100338"/>
            <a:ext cx="6579045" cy="1375761"/>
          </a:xfrm>
        </p:spPr>
        <p:txBody>
          <a:bodyPr/>
          <a:lstStyle/>
          <a:p>
            <a:r>
              <a:rPr lang="en-US" sz="6600" b="1" dirty="0"/>
              <a:t>Work in Progress</a:t>
            </a:r>
          </a:p>
        </p:txBody>
      </p:sp>
      <p:sp>
        <p:nvSpPr>
          <p:cNvPr id="4" name="Slide Number Placeholder 3">
            <a:extLst>
              <a:ext uri="{FF2B5EF4-FFF2-40B4-BE49-F238E27FC236}">
                <a16:creationId xmlns:a16="http://schemas.microsoft.com/office/drawing/2014/main" id="{71EAAC37-00C5-2E41-BDFB-2A8ADBAD8517}"/>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16</a:t>
            </a:fld>
            <a:endParaRPr lang="en-US"/>
          </a:p>
        </p:txBody>
      </p:sp>
    </p:spTree>
    <p:extLst>
      <p:ext uri="{BB962C8B-B14F-4D97-AF65-F5344CB8AC3E}">
        <p14:creationId xmlns:p14="http://schemas.microsoft.com/office/powerpoint/2010/main" val="382824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3D6D-2769-BA87-A217-2913D5B41676}"/>
              </a:ext>
            </a:extLst>
          </p:cNvPr>
          <p:cNvSpPr>
            <a:spLocks noGrp="1"/>
          </p:cNvSpPr>
          <p:nvPr>
            <p:ph type="title"/>
          </p:nvPr>
        </p:nvSpPr>
        <p:spPr>
          <a:xfrm>
            <a:off x="100484" y="-140677"/>
            <a:ext cx="10324072" cy="1194927"/>
          </a:xfrm>
        </p:spPr>
        <p:txBody>
          <a:bodyPr wrap="square"/>
          <a:lstStyle/>
          <a:p>
            <a:r>
              <a:rPr lang="en-US" sz="4400" b="1" dirty="0">
                <a:latin typeface="brandon_grotesquebold" panose="020B0604020202020204"/>
                <a:cs typeface="Arial" panose="020B0604020202020204" pitchFamily="34" charset="0"/>
              </a:rPr>
              <a:t>CCDPH Health Equity Initiatives</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3247CC5-317F-910A-DDE3-3DB25EED24AC}"/>
              </a:ext>
            </a:extLst>
          </p:cNvPr>
          <p:cNvSpPr>
            <a:spLocks noGrp="1"/>
          </p:cNvSpPr>
          <p:nvPr>
            <p:ph idx="1"/>
          </p:nvPr>
        </p:nvSpPr>
        <p:spPr>
          <a:xfrm>
            <a:off x="170822" y="834013"/>
            <a:ext cx="11619243" cy="5513817"/>
          </a:xfrm>
        </p:spPr>
        <p:txBody>
          <a:bodyPr/>
          <a:lstStyle/>
          <a:p>
            <a:pPr marL="342900" indent="-342900">
              <a:buFont typeface="Arial" panose="020B0604020202020204" pitchFamily="34" charset="0"/>
              <a:buChar char="•"/>
            </a:pPr>
            <a:r>
              <a:rPr lang="en-US" dirty="0">
                <a:latin typeface="+mn-lt"/>
                <a:cs typeface="Arial" panose="020B0604020202020204" pitchFamily="34" charset="0"/>
              </a:rPr>
              <a:t>Suburban Cook County Worker Protection Program</a:t>
            </a:r>
          </a:p>
          <a:p>
            <a:pPr marL="800100" lvl="1" indent="-342900">
              <a:buFont typeface="Courier New" panose="02070309020205020404" pitchFamily="49" charset="0"/>
              <a:buChar char="o"/>
            </a:pPr>
            <a:r>
              <a:rPr lang="en-US" sz="1800" dirty="0">
                <a:solidFill>
                  <a:srgbClr val="000000"/>
                </a:solidFill>
                <a:latin typeface="+mn-lt"/>
                <a:cs typeface="Arial" panose="020B0604020202020204" pitchFamily="34" charset="0"/>
              </a:rPr>
              <a:t>Piloted in 2018 - Focused on Minimum Wage Increase and Earned Sick Time</a:t>
            </a:r>
          </a:p>
          <a:p>
            <a:pPr marL="800100" lvl="1" indent="-342900">
              <a:buFont typeface="Courier New" panose="02070309020205020404" pitchFamily="49" charset="0"/>
              <a:buChar char="o"/>
            </a:pPr>
            <a:r>
              <a:rPr lang="en-US" sz="1800" dirty="0">
                <a:solidFill>
                  <a:srgbClr val="000000"/>
                </a:solidFill>
                <a:latin typeface="+mn-lt"/>
                <a:cs typeface="Arial" panose="020B0604020202020204" pitchFamily="34" charset="0"/>
              </a:rPr>
              <a:t>Pivoted to COVID Protections During Pandemic to Prevent the Spread and Unnecessary Death</a:t>
            </a:r>
          </a:p>
          <a:p>
            <a:pPr marL="800100" lvl="1" indent="-342900">
              <a:buFont typeface="Courier New" panose="02070309020205020404" pitchFamily="49" charset="0"/>
              <a:buChar char="o"/>
            </a:pPr>
            <a:r>
              <a:rPr lang="en-US" sz="1800" dirty="0">
                <a:solidFill>
                  <a:srgbClr val="000000"/>
                </a:solidFill>
                <a:latin typeface="+mn-lt"/>
                <a:cs typeface="Arial" panose="020B0604020202020204" pitchFamily="34" charset="0"/>
              </a:rPr>
              <a:t>Next Steps will Identify and Address Violations, Improve Compliance</a:t>
            </a:r>
          </a:p>
          <a:p>
            <a:pPr marL="285750" indent="-285750">
              <a:buFont typeface="Arial" panose="020B0604020202020204" pitchFamily="34" charset="0"/>
              <a:buChar char="•"/>
            </a:pPr>
            <a:r>
              <a:rPr lang="en-US" dirty="0">
                <a:solidFill>
                  <a:srgbClr val="000000"/>
                </a:solidFill>
                <a:latin typeface="+mn-lt"/>
                <a:cs typeface="Arial" panose="020B0604020202020204" pitchFamily="34" charset="0"/>
              </a:rPr>
              <a:t>CCDPH COVID Contact Tracing Initiative Care Resource Coordination </a:t>
            </a:r>
          </a:p>
          <a:p>
            <a:pPr marL="742950" lvl="1" indent="-285750">
              <a:buFont typeface="Courier New" panose="02070309020205020404" pitchFamily="49" charset="0"/>
              <a:buChar char="o"/>
            </a:pPr>
            <a:r>
              <a:rPr lang="en-US" sz="1800" dirty="0">
                <a:latin typeface="+mn-lt"/>
                <a:cs typeface="Arial" panose="020B0604020202020204" pitchFamily="34" charset="0"/>
              </a:rPr>
              <a:t>Connect to Resources to Meet Immediate Needs &amp; Provide Longer-Term Supports to Most Vulnerable</a:t>
            </a:r>
          </a:p>
          <a:p>
            <a:pPr marL="285750" indent="-285750">
              <a:buFont typeface="Arial" panose="020B0604020202020204" pitchFamily="34" charset="0"/>
              <a:buChar char="•"/>
            </a:pPr>
            <a:r>
              <a:rPr lang="en-US" dirty="0">
                <a:solidFill>
                  <a:srgbClr val="000000"/>
                </a:solidFill>
                <a:latin typeface="+mn-lt"/>
                <a:cs typeface="Arial" panose="020B0604020202020204" pitchFamily="34" charset="0"/>
              </a:rPr>
              <a:t>Lead Poisoning Prevention</a:t>
            </a:r>
          </a:p>
          <a:p>
            <a:pPr marL="742950" lvl="1" indent="-285750">
              <a:buFont typeface="Courier New" panose="02070309020205020404" pitchFamily="49" charset="0"/>
              <a:buChar char="o"/>
            </a:pPr>
            <a:r>
              <a:rPr lang="en-US" sz="1800" dirty="0">
                <a:latin typeface="+mn-lt"/>
                <a:cs typeface="Arial" panose="020B0604020202020204" pitchFamily="34" charset="0"/>
              </a:rPr>
              <a:t>Additional Funds to Expand Services to Lower to Middle Income Families</a:t>
            </a:r>
            <a:endParaRPr lang="en-US" sz="1800" dirty="0">
              <a:effectLst/>
              <a:latin typeface="+mn-lt"/>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mn-lt"/>
                <a:cs typeface="Arial" panose="020B0604020202020204" pitchFamily="34" charset="0"/>
              </a:rPr>
              <a:t>Local Transportation Funding</a:t>
            </a:r>
          </a:p>
          <a:p>
            <a:pPr marL="742950" lvl="1" indent="-285750">
              <a:buFont typeface="Courier New" panose="02070309020205020404" pitchFamily="49" charset="0"/>
              <a:buChar char="o"/>
            </a:pPr>
            <a:r>
              <a:rPr lang="en-US" sz="1800" dirty="0">
                <a:latin typeface="+mn-lt"/>
                <a:cs typeface="Arial" panose="020B0604020202020204" pitchFamily="34" charset="0"/>
              </a:rPr>
              <a:t>Integrate Health Considerations into the Evaluation of Surface Transportation Projects</a:t>
            </a:r>
          </a:p>
          <a:p>
            <a:pPr marL="742950" lvl="1" indent="-285750">
              <a:buFont typeface="Courier New" panose="02070309020205020404" pitchFamily="49" charset="0"/>
              <a:buChar char="o"/>
            </a:pPr>
            <a:r>
              <a:rPr lang="en-US" sz="1800" dirty="0">
                <a:latin typeface="+mn-lt"/>
                <a:cs typeface="Arial" panose="020B0604020202020204" pitchFamily="34" charset="0"/>
              </a:rPr>
              <a:t>75% of the 19 Transportation Projects Funded </a:t>
            </a:r>
            <a:r>
              <a:rPr lang="en-US" sz="1800" dirty="0">
                <a:highlight>
                  <a:srgbClr val="FFFF00"/>
                </a:highlight>
                <a:latin typeface="+mn-lt"/>
                <a:cs typeface="Arial" panose="020B0604020202020204" pitchFamily="34" charset="0"/>
              </a:rPr>
              <a:t>by XXX</a:t>
            </a:r>
            <a:r>
              <a:rPr lang="en-US" sz="1800" dirty="0">
                <a:highlight>
                  <a:srgbClr val="F8F8F8"/>
                </a:highlight>
                <a:latin typeface="+mn-lt"/>
                <a:cs typeface="Arial" panose="020B0604020202020204" pitchFamily="34" charset="0"/>
              </a:rPr>
              <a:t> </a:t>
            </a:r>
            <a:r>
              <a:rPr lang="en-US" sz="1800" dirty="0">
                <a:latin typeface="+mn-lt"/>
                <a:cs typeface="Arial" panose="020B0604020202020204" pitchFamily="34" charset="0"/>
              </a:rPr>
              <a:t>in 2020 are Located in Suburban Cook County Municipalities with High Social Vulnerability Index (SVI) Scores.</a:t>
            </a:r>
            <a:r>
              <a:rPr lang="en-US" sz="1800" dirty="0">
                <a:latin typeface="+mn-lt"/>
              </a:rPr>
              <a:t> </a:t>
            </a:r>
          </a:p>
          <a:p>
            <a:pPr marL="742950" lvl="1" indent="-285750">
              <a:buFont typeface="Courier New" panose="02070309020205020404" pitchFamily="49" charset="0"/>
              <a:buChar char="o"/>
            </a:pPr>
            <a:r>
              <a:rPr lang="en-US" sz="1800" dirty="0">
                <a:latin typeface="+mn-lt"/>
                <a:cs typeface="Arial" panose="020B0604020202020204" pitchFamily="34" charset="0"/>
              </a:rPr>
              <a:t>$12 million in Funding Awarded</a:t>
            </a:r>
            <a:r>
              <a:rPr lang="en-US" sz="1800" dirty="0">
                <a:highlight>
                  <a:srgbClr val="FFFF00"/>
                </a:highlight>
                <a:latin typeface="+mn-lt"/>
                <a:cs typeface="Arial" panose="020B0604020202020204" pitchFamily="34" charset="0"/>
              </a:rPr>
              <a:t> by XXX to XXX for XXX</a:t>
            </a:r>
          </a:p>
          <a:p>
            <a:endParaRPr lang="en-US" dirty="0"/>
          </a:p>
        </p:txBody>
      </p:sp>
      <p:sp>
        <p:nvSpPr>
          <p:cNvPr id="4" name="Slide Number Placeholder 3">
            <a:extLst>
              <a:ext uri="{FF2B5EF4-FFF2-40B4-BE49-F238E27FC236}">
                <a16:creationId xmlns:a16="http://schemas.microsoft.com/office/drawing/2014/main" id="{ABA9AB23-29E6-ADAF-C5D5-DC98A568C84A}"/>
              </a:ext>
            </a:extLst>
          </p:cNvPr>
          <p:cNvSpPr>
            <a:spLocks noGrp="1"/>
          </p:cNvSpPr>
          <p:nvPr>
            <p:ph type="sldNum" sz="quarter" idx="12"/>
          </p:nvPr>
        </p:nvSpPr>
        <p:spPr/>
        <p:txBody>
          <a:bodyPr/>
          <a:lstStyle/>
          <a:p>
            <a:fld id="{EAC521D8-0276-7043-A50F-48E286C59F7E}" type="slidenum">
              <a:rPr lang="en-US" smtClean="0"/>
              <a:pPr/>
              <a:t>17</a:t>
            </a:fld>
            <a:endParaRPr lang="en-US" dirty="0"/>
          </a:p>
        </p:txBody>
      </p:sp>
    </p:spTree>
    <p:extLst>
      <p:ext uri="{BB962C8B-B14F-4D97-AF65-F5344CB8AC3E}">
        <p14:creationId xmlns:p14="http://schemas.microsoft.com/office/powerpoint/2010/main" val="151629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691F-A71E-4C44-BB31-4DC8B534A34F}"/>
              </a:ext>
            </a:extLst>
          </p:cNvPr>
          <p:cNvSpPr>
            <a:spLocks noGrp="1"/>
          </p:cNvSpPr>
          <p:nvPr>
            <p:ph type="title"/>
          </p:nvPr>
        </p:nvSpPr>
        <p:spPr>
          <a:xfrm>
            <a:off x="415390" y="526699"/>
            <a:ext cx="9469387" cy="701731"/>
          </a:xfrm>
        </p:spPr>
        <p:txBody>
          <a:bodyPr/>
          <a:lstStyle/>
          <a:p>
            <a:r>
              <a:rPr lang="en-US" sz="4400" b="1" dirty="0">
                <a:latin typeface="brandon_grotesquebold" panose="020B0604020202020204"/>
                <a:cs typeface="Arial" panose="020B0604020202020204" pitchFamily="34" charset="0"/>
              </a:rPr>
              <a:t>Building Healthy Communities Initiative</a:t>
            </a:r>
          </a:p>
        </p:txBody>
      </p:sp>
      <p:sp>
        <p:nvSpPr>
          <p:cNvPr id="3" name="Text Placeholder 2">
            <a:extLst>
              <a:ext uri="{FF2B5EF4-FFF2-40B4-BE49-F238E27FC236}">
                <a16:creationId xmlns:a16="http://schemas.microsoft.com/office/drawing/2014/main" id="{71039DFB-8246-488E-8759-4A5D2841B6B3}"/>
              </a:ext>
            </a:extLst>
          </p:cNvPr>
          <p:cNvSpPr>
            <a:spLocks noGrp="1"/>
          </p:cNvSpPr>
          <p:nvPr>
            <p:ph type="body" sz="quarter" idx="13"/>
          </p:nvPr>
        </p:nvSpPr>
        <p:spPr>
          <a:xfrm>
            <a:off x="415390" y="1326382"/>
            <a:ext cx="11208574" cy="4511235"/>
          </a:xfrm>
        </p:spPr>
        <p:txBody>
          <a:bodyPr wrap="square"/>
          <a:lstStyle/>
          <a:p>
            <a:pPr marL="285750" indent="-285750">
              <a:buFont typeface="Arial" panose="020B0604020202020204" pitchFamily="34" charset="0"/>
              <a:buChar char="•"/>
            </a:pPr>
            <a:r>
              <a:rPr lang="en-US" sz="1800" dirty="0">
                <a:solidFill>
                  <a:schemeClr val="tx1"/>
                </a:solidFill>
                <a:latin typeface="+mn-lt"/>
                <a:cs typeface="Arial" panose="020B0604020202020204" pitchFamily="34" charset="0"/>
              </a:rPr>
              <a:t>$12M in grants available using a combination of funds from ARPA, the CDC and IDPH </a:t>
            </a:r>
          </a:p>
          <a:p>
            <a:pPr marL="285750" indent="-285750">
              <a:buFont typeface="Arial" panose="020B0604020202020204" pitchFamily="34" charset="0"/>
              <a:buChar char="•"/>
            </a:pPr>
            <a:r>
              <a:rPr lang="en-US" sz="1800" dirty="0">
                <a:solidFill>
                  <a:schemeClr val="tx1"/>
                </a:solidFill>
                <a:latin typeface="+mn-lt"/>
                <a:cs typeface="Arial" panose="020B0604020202020204" pitchFamily="34" charset="0"/>
              </a:rPr>
              <a:t>Support local organizations in expanding programs promoting mental health, food security, and positive youth development across Cook County.</a:t>
            </a:r>
          </a:p>
          <a:p>
            <a:pPr marL="285750" indent="-285750">
              <a:buFont typeface="Arial" panose="020B0604020202020204" pitchFamily="34" charset="0"/>
              <a:buChar char="•"/>
            </a:pPr>
            <a:r>
              <a:rPr lang="en-US" sz="1800" dirty="0">
                <a:solidFill>
                  <a:schemeClr val="tx1"/>
                </a:solidFill>
                <a:latin typeface="+mn-lt"/>
                <a:cs typeface="Arial" panose="020B0604020202020204" pitchFamily="34" charset="0"/>
              </a:rPr>
              <a:t>Support on-going COVID-19 response, resiliency, and recovery, and aim to</a:t>
            </a:r>
          </a:p>
          <a:p>
            <a:pPr marL="800100" lvl="1" indent="-342900">
              <a:buFont typeface="Courier New" panose="02070309020205020404" pitchFamily="49" charset="0"/>
              <a:buChar char="o"/>
            </a:pPr>
            <a:r>
              <a:rPr lang="en-US" dirty="0">
                <a:latin typeface="+mn-lt"/>
                <a:cs typeface="Arial" panose="020B0604020202020204" pitchFamily="34" charset="0"/>
              </a:rPr>
              <a:t>continue to prevent and control the spread of COVID-19,</a:t>
            </a:r>
          </a:p>
          <a:p>
            <a:pPr marL="800100" lvl="1" indent="-342900">
              <a:buFont typeface="Courier New" panose="02070309020205020404" pitchFamily="49" charset="0"/>
              <a:buChar char="o"/>
            </a:pPr>
            <a:r>
              <a:rPr lang="en-US" dirty="0">
                <a:latin typeface="+mn-lt"/>
                <a:cs typeface="Arial" panose="020B0604020202020204" pitchFamily="34" charset="0"/>
              </a:rPr>
              <a:t>lessen the health, social and economic impacts, and reduce COVID-19 health disparities, in communities and populations disproportionately burdened by the pandemic. </a:t>
            </a:r>
          </a:p>
          <a:p>
            <a:pPr marL="342900" indent="-342900">
              <a:buFont typeface="Arial" panose="020B0604020202020204" pitchFamily="34" charset="0"/>
              <a:buChar char="•"/>
            </a:pPr>
            <a:r>
              <a:rPr lang="en-US" sz="1800" dirty="0">
                <a:solidFill>
                  <a:schemeClr val="tx1"/>
                </a:solidFill>
                <a:latin typeface="+mn-lt"/>
                <a:cs typeface="Arial" panose="020B0604020202020204" pitchFamily="34" charset="0"/>
              </a:rPr>
              <a:t>Currently in process of evaluating close to 70 proposals submitted for funding.</a:t>
            </a:r>
          </a:p>
          <a:p>
            <a:pPr marL="457200" indent="-457200">
              <a:buFont typeface="Arial" panose="020B0604020202020204" pitchFamily="34" charset="0"/>
              <a:buChar char="•"/>
            </a:pPr>
            <a:endParaRPr lang="en-US" sz="2200" dirty="0">
              <a:latin typeface="+mn-lt"/>
              <a:cs typeface="Arial" panose="020B0604020202020204" pitchFamily="34" charset="0"/>
            </a:endParaRPr>
          </a:p>
          <a:p>
            <a:pPr marL="285750" indent="-285750">
              <a:buFont typeface="Arial" panose="020B0604020202020204" pitchFamily="34" charset="0"/>
              <a:buChar char="•"/>
            </a:pPr>
            <a:endParaRPr lang="en-US" sz="2000" dirty="0">
              <a:solidFill>
                <a:schemeClr val="tx1"/>
              </a:solidFill>
              <a:latin typeface="Arial" panose="020B0604020202020204" pitchFamily="34" charset="0"/>
              <a:cs typeface="Arial" panose="020B0604020202020204" pitchFamily="34" charset="0"/>
            </a:endParaRPr>
          </a:p>
          <a:p>
            <a:pPr lvl="0"/>
            <a:endParaRPr lang="en-US" sz="1600" dirty="0">
              <a:solidFill>
                <a:schemeClr val="tx1"/>
              </a:solidFill>
              <a:latin typeface="+mn-lt"/>
            </a:endParaRPr>
          </a:p>
        </p:txBody>
      </p:sp>
    </p:spTree>
    <p:extLst>
      <p:ext uri="{BB962C8B-B14F-4D97-AF65-F5344CB8AC3E}">
        <p14:creationId xmlns:p14="http://schemas.microsoft.com/office/powerpoint/2010/main" val="400542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3D6D-2769-BA87-A217-2913D5B41676}"/>
              </a:ext>
            </a:extLst>
          </p:cNvPr>
          <p:cNvSpPr>
            <a:spLocks noGrp="1"/>
          </p:cNvSpPr>
          <p:nvPr>
            <p:ph type="title"/>
          </p:nvPr>
        </p:nvSpPr>
        <p:spPr>
          <a:xfrm>
            <a:off x="100484" y="352519"/>
            <a:ext cx="10324072" cy="701731"/>
          </a:xfrm>
        </p:spPr>
        <p:txBody>
          <a:bodyPr wrap="square"/>
          <a:lstStyle/>
          <a:p>
            <a:r>
              <a:rPr lang="en-US" sz="4400" b="1" dirty="0">
                <a:highlight>
                  <a:srgbClr val="F8F8F8"/>
                </a:highlight>
                <a:latin typeface="brandon_grotesquebold" panose="020B0604020202020204"/>
                <a:cs typeface="Arial" panose="020B0604020202020204" pitchFamily="34" charset="0"/>
              </a:rPr>
              <a:t>CCH Strategic Plan Initiatives 2023-2025</a:t>
            </a:r>
            <a:endParaRPr lang="en-US" dirty="0">
              <a:highlight>
                <a:srgbClr val="F8F8F8"/>
              </a:highligh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3247CC5-317F-910A-DDE3-3DB25EED24AC}"/>
              </a:ext>
            </a:extLst>
          </p:cNvPr>
          <p:cNvSpPr>
            <a:spLocks noGrp="1"/>
          </p:cNvSpPr>
          <p:nvPr>
            <p:ph idx="1"/>
          </p:nvPr>
        </p:nvSpPr>
        <p:spPr>
          <a:xfrm>
            <a:off x="170822" y="1296237"/>
            <a:ext cx="11619243" cy="3758231"/>
          </a:xfrm>
        </p:spPr>
        <p:txBody>
          <a:bodyPr/>
          <a:lstStyle/>
          <a:p>
            <a:pPr marL="285750" indent="-285750">
              <a:buFont typeface="Arial" panose="020B0604020202020204" pitchFamily="34" charset="0"/>
              <a:buChar char="•"/>
            </a:pPr>
            <a:r>
              <a:rPr lang="en-US" b="1" dirty="0">
                <a:solidFill>
                  <a:srgbClr val="000000"/>
                </a:solidFill>
                <a:latin typeface="+mn-lt"/>
                <a:cs typeface="Arial" panose="020B0604020202020204" pitchFamily="34" charset="0"/>
              </a:rPr>
              <a:t>Impact Social Determinants and Advocate for Patients</a:t>
            </a:r>
          </a:p>
          <a:p>
            <a:pPr marL="742950" lvl="1" indent="-285750">
              <a:buFont typeface="Courier New" panose="02070309020205020404" pitchFamily="49" charset="0"/>
              <a:buChar char="o"/>
            </a:pPr>
            <a:r>
              <a:rPr lang="en-US" sz="2000" dirty="0"/>
              <a:t>Equity and Inclusion Office Established </a:t>
            </a:r>
          </a:p>
          <a:p>
            <a:pPr marL="742950" lvl="1" indent="-285750">
              <a:buFont typeface="Courier New" panose="02070309020205020404" pitchFamily="49" charset="0"/>
              <a:buChar char="o"/>
            </a:pPr>
            <a:r>
              <a:rPr lang="en-US" sz="2000" dirty="0"/>
              <a:t>Community Advisory Councils Established at all Cook County Health Centers</a:t>
            </a:r>
          </a:p>
          <a:p>
            <a:pPr marL="742950" lvl="1" indent="-285750">
              <a:buFont typeface="Courier New" panose="02070309020205020404" pitchFamily="49" charset="0"/>
              <a:buChar char="o"/>
            </a:pPr>
            <a:r>
              <a:rPr lang="en-US" sz="2000" dirty="0"/>
              <a:t>Implemented Value-added Benefits for CountyCare members</a:t>
            </a:r>
          </a:p>
          <a:p>
            <a:pPr marL="742950" lvl="1" indent="-285750">
              <a:buFont typeface="Courier New" panose="02070309020205020404" pitchFamily="49" charset="0"/>
              <a:buChar char="o"/>
            </a:pPr>
            <a:r>
              <a:rPr lang="en-US" sz="1800" dirty="0"/>
              <a:t>CountyCare invested $5M in the Flexible Housing Pool </a:t>
            </a:r>
          </a:p>
          <a:p>
            <a:pPr marL="1200150" lvl="2" indent="-285750">
              <a:buFont typeface="Wingdings" panose="05000000000000000000" pitchFamily="2" charset="2"/>
              <a:buChar char="§"/>
            </a:pPr>
            <a:r>
              <a:rPr lang="en-US" sz="1800" dirty="0"/>
              <a:t>to Provide Housing to CountyCare members</a:t>
            </a:r>
          </a:p>
          <a:p>
            <a:pPr marL="742950" lvl="1" indent="-285750">
              <a:buFont typeface="Courier New" panose="02070309020205020404" pitchFamily="49" charset="0"/>
              <a:buChar char="o"/>
            </a:pPr>
            <a:r>
              <a:rPr lang="en-US" sz="1800" dirty="0"/>
              <a:t>Established community COVID-19 vaccine program and information portal.</a:t>
            </a:r>
            <a:endParaRPr lang="en-US" sz="1800" dirty="0">
              <a:latin typeface="+mn-lt"/>
              <a:cs typeface="Arial" panose="020B0604020202020204" pitchFamily="34" charset="0"/>
            </a:endParaRPr>
          </a:p>
          <a:p>
            <a:pPr marL="1200150" lvl="2" indent="-285750">
              <a:buFont typeface="Wingdings" panose="05000000000000000000" pitchFamily="2" charset="2"/>
              <a:buChar char="§"/>
            </a:pPr>
            <a:r>
              <a:rPr lang="en-US" sz="1800" dirty="0"/>
              <a:t>Administered 1 million COVID-19 vaccines </a:t>
            </a:r>
          </a:p>
          <a:p>
            <a:pPr marL="1200150" lvl="2" indent="-285750">
              <a:buFont typeface="Wingdings" panose="05000000000000000000" pitchFamily="2" charset="2"/>
              <a:buChar char="§"/>
            </a:pPr>
            <a:r>
              <a:rPr lang="en-US" sz="1800" dirty="0"/>
              <a:t>Conducted hyper-local campaign for COVID-19 vaccines led by CCDPH</a:t>
            </a:r>
          </a:p>
        </p:txBody>
      </p:sp>
      <p:sp>
        <p:nvSpPr>
          <p:cNvPr id="4" name="Slide Number Placeholder 3">
            <a:extLst>
              <a:ext uri="{FF2B5EF4-FFF2-40B4-BE49-F238E27FC236}">
                <a16:creationId xmlns:a16="http://schemas.microsoft.com/office/drawing/2014/main" id="{ABA9AB23-29E6-ADAF-C5D5-DC98A568C84A}"/>
              </a:ext>
            </a:extLst>
          </p:cNvPr>
          <p:cNvSpPr>
            <a:spLocks noGrp="1"/>
          </p:cNvSpPr>
          <p:nvPr>
            <p:ph type="sldNum" sz="quarter" idx="12"/>
          </p:nvPr>
        </p:nvSpPr>
        <p:spPr/>
        <p:txBody>
          <a:bodyPr/>
          <a:lstStyle/>
          <a:p>
            <a:fld id="{EAC521D8-0276-7043-A50F-48E286C59F7E}" type="slidenum">
              <a:rPr lang="en-US" smtClean="0"/>
              <a:pPr/>
              <a:t>19</a:t>
            </a:fld>
            <a:endParaRPr lang="en-US" dirty="0"/>
          </a:p>
        </p:txBody>
      </p:sp>
    </p:spTree>
    <p:extLst>
      <p:ext uri="{BB962C8B-B14F-4D97-AF65-F5344CB8AC3E}">
        <p14:creationId xmlns:p14="http://schemas.microsoft.com/office/powerpoint/2010/main" val="176388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AFEF-7EBE-46CB-B272-FB6B77BE1B3F}"/>
              </a:ext>
            </a:extLst>
          </p:cNvPr>
          <p:cNvSpPr>
            <a:spLocks noGrp="1"/>
          </p:cNvSpPr>
          <p:nvPr>
            <p:ph type="title"/>
          </p:nvPr>
        </p:nvSpPr>
        <p:spPr>
          <a:xfrm>
            <a:off x="838200" y="365125"/>
            <a:ext cx="10515600" cy="2418268"/>
          </a:xfrm>
        </p:spPr>
        <p:txBody>
          <a:bodyPr>
            <a:normAutofit fontScale="90000"/>
          </a:bodyPr>
          <a:lstStyle/>
          <a:p>
            <a:pPr algn="ctr"/>
            <a:r>
              <a:rPr lang="en-US" sz="4400" b="1" dirty="0"/>
              <a:t>Cook County Board Resolution 22-1703</a:t>
            </a:r>
            <a:br>
              <a:rPr lang="en-US" sz="4400" b="1" dirty="0"/>
            </a:br>
            <a:r>
              <a:rPr lang="en-US" sz="4000" b="1" dirty="0">
                <a:latin typeface="brandon_grotesquebold" panose="02000803000000000000"/>
                <a:cs typeface="Arial" panose="020B0604020202020204" pitchFamily="34" charset="0"/>
              </a:rPr>
              <a:t>Analysis of Health Outcomes Disparities in Cook County and Recommended Solutions</a:t>
            </a:r>
            <a:br>
              <a:rPr lang="en-US" sz="4000" b="1" dirty="0">
                <a:latin typeface="brandon_grotesquebold" panose="02000803000000000000"/>
                <a:cs typeface="Arial" panose="020B0604020202020204" pitchFamily="34" charset="0"/>
              </a:rPr>
            </a:br>
            <a:r>
              <a:rPr lang="en-US" sz="3100" b="1" dirty="0">
                <a:latin typeface="brandon_grotesquebold" panose="02000803000000000000"/>
                <a:cs typeface="Arial" panose="020B0604020202020204" pitchFamily="34" charset="0"/>
              </a:rPr>
              <a:t>Approved </a:t>
            </a:r>
            <a:r>
              <a:rPr lang="en-US" sz="3100" b="1" dirty="0">
                <a:highlight>
                  <a:srgbClr val="F8F8F8"/>
                </a:highlight>
                <a:latin typeface="brandon_grotesquebold" panose="02000803000000000000"/>
                <a:cs typeface="Arial" panose="020B0604020202020204" pitchFamily="34" charset="0"/>
              </a:rPr>
              <a:t>March </a:t>
            </a:r>
            <a:r>
              <a:rPr lang="en-US" sz="3100" b="1" dirty="0">
                <a:latin typeface="brandon_grotesquebold" panose="02000803000000000000"/>
                <a:cs typeface="Arial" panose="020B0604020202020204" pitchFamily="34" charset="0"/>
              </a:rPr>
              <a:t>2022</a:t>
            </a:r>
            <a:br>
              <a:rPr lang="en-US" sz="4000" b="1" dirty="0">
                <a:latin typeface="brandon_grotesquebold" panose="02000803000000000000"/>
                <a:cs typeface="Arial" panose="020B0604020202020204" pitchFamily="34" charset="0"/>
              </a:rPr>
            </a:br>
            <a:endParaRPr lang="en-US" sz="4000" b="1" dirty="0">
              <a:latin typeface="brandon_grotesquebold" panose="02000803000000000000"/>
            </a:endParaRPr>
          </a:p>
        </p:txBody>
      </p:sp>
      <p:sp>
        <p:nvSpPr>
          <p:cNvPr id="3" name="Content Placeholder 2">
            <a:extLst>
              <a:ext uri="{FF2B5EF4-FFF2-40B4-BE49-F238E27FC236}">
                <a16:creationId xmlns:a16="http://schemas.microsoft.com/office/drawing/2014/main" id="{B598FED9-B6EC-44A0-ABE0-CE04C044C573}"/>
              </a:ext>
            </a:extLst>
          </p:cNvPr>
          <p:cNvSpPr>
            <a:spLocks noGrp="1"/>
          </p:cNvSpPr>
          <p:nvPr>
            <p:ph idx="1"/>
          </p:nvPr>
        </p:nvSpPr>
        <p:spPr>
          <a:xfrm>
            <a:off x="838200" y="2783393"/>
            <a:ext cx="10515600" cy="3393569"/>
          </a:xfrm>
        </p:spPr>
        <p:txBody>
          <a:bodyPr/>
          <a:lstStyle/>
          <a:p>
            <a:pPr marL="514350" indent="-514350">
              <a:buFont typeface="+mj-lt"/>
              <a:buAutoNum type="arabicPeriod"/>
            </a:pPr>
            <a:r>
              <a:rPr lang="en-US" dirty="0">
                <a:latin typeface="+mn-lt"/>
                <a:cs typeface="Arial" panose="020B0604020202020204" pitchFamily="34" charset="0"/>
              </a:rPr>
              <a:t>Assess Effectiveness of Existing County Policies &amp; Recommended Changes</a:t>
            </a:r>
          </a:p>
          <a:p>
            <a:pPr marL="514350" indent="-514350">
              <a:buFont typeface="+mj-lt"/>
              <a:buAutoNum type="arabicPeriod"/>
            </a:pPr>
            <a:r>
              <a:rPr lang="en-US" dirty="0">
                <a:latin typeface="+mn-lt"/>
                <a:cs typeface="Arial" panose="020B0604020202020204" pitchFamily="34" charset="0"/>
              </a:rPr>
              <a:t>Identify Strategies to Coordinate Local, State and Federal Efforts</a:t>
            </a:r>
          </a:p>
          <a:p>
            <a:pPr marL="514350" indent="-514350">
              <a:buFont typeface="+mj-lt"/>
              <a:buAutoNum type="arabicPeriod"/>
            </a:pPr>
            <a:r>
              <a:rPr lang="en-US" dirty="0">
                <a:latin typeface="+mn-lt"/>
                <a:cs typeface="Arial" panose="020B0604020202020204" pitchFamily="34" charset="0"/>
              </a:rPr>
              <a:t>Recommend Action Plan &amp; Implementation Plan Changes to Actively Engage Stakeholders</a:t>
            </a:r>
          </a:p>
          <a:p>
            <a:pPr marL="514350" indent="-514350">
              <a:buFont typeface="+mj-lt"/>
              <a:buAutoNum type="arabicPeriod"/>
            </a:pPr>
            <a:r>
              <a:rPr lang="en-US" dirty="0">
                <a:latin typeface="+mn-lt"/>
                <a:cs typeface="Arial" panose="020B0604020202020204" pitchFamily="34" charset="0"/>
              </a:rPr>
              <a:t>Align Existing Strategies &amp; Plans to Reduce Disparities in Minority &amp; Marginalized Populations</a:t>
            </a:r>
          </a:p>
          <a:p>
            <a:pPr marL="514350" indent="-514350">
              <a:buFont typeface="+mj-lt"/>
              <a:buAutoNum type="arabicPeriod"/>
            </a:pPr>
            <a:r>
              <a:rPr lang="en-US" dirty="0">
                <a:latin typeface="+mn-lt"/>
                <a:cs typeface="Arial" panose="020B0604020202020204" pitchFamily="34" charset="0"/>
              </a:rPr>
              <a:t>Recommend Legislative &amp; Regulatory Changes to Improve Healthcare Outcomes</a:t>
            </a:r>
          </a:p>
          <a:p>
            <a:pPr marL="514350" indent="-514350">
              <a:buFont typeface="+mj-lt"/>
              <a:buAutoNum type="arabicPeriod"/>
            </a:pPr>
            <a:r>
              <a:rPr lang="en-US" dirty="0">
                <a:latin typeface="+mn-lt"/>
                <a:cs typeface="Arial" panose="020B0604020202020204" pitchFamily="34" charset="0"/>
              </a:rPr>
              <a:t>Recommend County Programs to Improve Access to Healthcare Services</a:t>
            </a:r>
          </a:p>
          <a:p>
            <a:pPr marL="514350" indent="-514350">
              <a:buFont typeface="+mj-lt"/>
              <a:buAutoNum type="arabicPeriod"/>
            </a:pPr>
            <a:r>
              <a:rPr lang="en-US" dirty="0">
                <a:latin typeface="+mn-lt"/>
                <a:cs typeface="Arial" panose="020B0604020202020204" pitchFamily="34" charset="0"/>
              </a:rPr>
              <a:t>Present Data/Performance Metrics to Improve Health Equity &amp; Reduce Disparities </a:t>
            </a:r>
          </a:p>
          <a:p>
            <a:endParaRPr lang="en-US" dirty="0"/>
          </a:p>
        </p:txBody>
      </p:sp>
      <p:sp>
        <p:nvSpPr>
          <p:cNvPr id="4" name="Slide Number Placeholder 3">
            <a:extLst>
              <a:ext uri="{FF2B5EF4-FFF2-40B4-BE49-F238E27FC236}">
                <a16:creationId xmlns:a16="http://schemas.microsoft.com/office/drawing/2014/main" id="{EF19586D-3240-4550-9BDB-29253AE3EA80}"/>
              </a:ext>
            </a:extLst>
          </p:cNvPr>
          <p:cNvSpPr>
            <a:spLocks noGrp="1"/>
          </p:cNvSpPr>
          <p:nvPr>
            <p:ph type="sldNum" sz="quarter" idx="12"/>
          </p:nvPr>
        </p:nvSpPr>
        <p:spPr/>
        <p:txBody>
          <a:bodyPr/>
          <a:lstStyle/>
          <a:p>
            <a:fld id="{D6675985-4D53-4340-94B4-6692FF3746D2}" type="slidenum">
              <a:rPr lang="en-US" smtClean="0"/>
              <a:pPr/>
              <a:t>2</a:t>
            </a:fld>
            <a:endParaRPr lang="en-US"/>
          </a:p>
        </p:txBody>
      </p:sp>
    </p:spTree>
    <p:extLst>
      <p:ext uri="{BB962C8B-B14F-4D97-AF65-F5344CB8AC3E}">
        <p14:creationId xmlns:p14="http://schemas.microsoft.com/office/powerpoint/2010/main" val="2038868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29A641-1469-EB4A-AFB4-E1A53148DABE}"/>
              </a:ext>
            </a:extLst>
          </p:cNvPr>
          <p:cNvSpPr>
            <a:spLocks noGrp="1"/>
          </p:cNvSpPr>
          <p:nvPr>
            <p:ph type="ctrTitle"/>
          </p:nvPr>
        </p:nvSpPr>
        <p:spPr>
          <a:xfrm>
            <a:off x="698977" y="1100338"/>
            <a:ext cx="4388958" cy="1375761"/>
          </a:xfrm>
        </p:spPr>
        <p:txBody>
          <a:bodyPr/>
          <a:lstStyle/>
          <a:p>
            <a:r>
              <a:rPr lang="en-US" sz="6600" b="1" dirty="0"/>
              <a:t>Next Steps</a:t>
            </a:r>
          </a:p>
        </p:txBody>
      </p:sp>
      <p:sp>
        <p:nvSpPr>
          <p:cNvPr id="4" name="Slide Number Placeholder 3">
            <a:extLst>
              <a:ext uri="{FF2B5EF4-FFF2-40B4-BE49-F238E27FC236}">
                <a16:creationId xmlns:a16="http://schemas.microsoft.com/office/drawing/2014/main" id="{71EAAC37-00C5-2E41-BDFB-2A8ADBAD8517}"/>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20</a:t>
            </a:fld>
            <a:endParaRPr lang="en-US"/>
          </a:p>
        </p:txBody>
      </p:sp>
    </p:spTree>
    <p:extLst>
      <p:ext uri="{BB962C8B-B14F-4D97-AF65-F5344CB8AC3E}">
        <p14:creationId xmlns:p14="http://schemas.microsoft.com/office/powerpoint/2010/main" val="2565704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3D6D-2769-BA87-A217-2913D5B41676}"/>
              </a:ext>
            </a:extLst>
          </p:cNvPr>
          <p:cNvSpPr>
            <a:spLocks noGrp="1"/>
          </p:cNvSpPr>
          <p:nvPr>
            <p:ph type="title"/>
          </p:nvPr>
        </p:nvSpPr>
        <p:spPr>
          <a:xfrm>
            <a:off x="100484" y="352519"/>
            <a:ext cx="10324072" cy="701731"/>
          </a:xfrm>
        </p:spPr>
        <p:txBody>
          <a:bodyPr wrap="square"/>
          <a:lstStyle/>
          <a:p>
            <a:r>
              <a:rPr lang="en-US" sz="4400" b="1" dirty="0">
                <a:highlight>
                  <a:srgbClr val="F8F8F8"/>
                </a:highlight>
                <a:latin typeface="brandon_grotesquebold" panose="020B0604020202020204"/>
                <a:cs typeface="Arial" panose="020B0604020202020204" pitchFamily="34" charset="0"/>
              </a:rPr>
              <a:t>Future Goals</a:t>
            </a:r>
            <a:endParaRPr lang="en-US" dirty="0">
              <a:highlight>
                <a:srgbClr val="F8F8F8"/>
              </a:highligh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3247CC5-317F-910A-DDE3-3DB25EED24AC}"/>
              </a:ext>
            </a:extLst>
          </p:cNvPr>
          <p:cNvSpPr>
            <a:spLocks noGrp="1"/>
          </p:cNvSpPr>
          <p:nvPr>
            <p:ph idx="1"/>
          </p:nvPr>
        </p:nvSpPr>
        <p:spPr>
          <a:xfrm>
            <a:off x="170822" y="1145512"/>
            <a:ext cx="11619243" cy="5145832"/>
          </a:xfrm>
        </p:spPr>
        <p:txBody>
          <a:bodyPr/>
          <a:lstStyle/>
          <a:p>
            <a:pPr marL="285750" indent="-285750">
              <a:buFont typeface="Arial" panose="020B0604020202020204" pitchFamily="34" charset="0"/>
              <a:buChar char="•"/>
            </a:pPr>
            <a:r>
              <a:rPr lang="en-US" sz="2200" b="1" i="1" dirty="0">
                <a:solidFill>
                  <a:srgbClr val="000000"/>
                </a:solidFill>
                <a:highlight>
                  <a:srgbClr val="F8F8F8"/>
                </a:highlight>
                <a:latin typeface="+mn-lt"/>
                <a:cs typeface="Arial" panose="020B0604020202020204" pitchFamily="34" charset="0"/>
              </a:rPr>
              <a:t>Leverage Existing CCH Assets / Resources</a:t>
            </a:r>
          </a:p>
          <a:p>
            <a:pPr marL="742950" lvl="1" indent="-285750"/>
            <a:r>
              <a:rPr lang="en-US" sz="2000" dirty="0">
                <a:solidFill>
                  <a:srgbClr val="000000"/>
                </a:solidFill>
                <a:highlight>
                  <a:srgbClr val="F8F8F8"/>
                </a:highlight>
                <a:latin typeface="+mn-lt"/>
                <a:cs typeface="Arial" panose="020B0604020202020204" pitchFamily="34" charset="0"/>
              </a:rPr>
              <a:t>The Change Institute</a:t>
            </a:r>
          </a:p>
          <a:p>
            <a:pPr marL="742950" lvl="1" indent="-285750"/>
            <a:r>
              <a:rPr lang="en-US" sz="2000" dirty="0">
                <a:solidFill>
                  <a:srgbClr val="000000"/>
                </a:solidFill>
                <a:highlight>
                  <a:srgbClr val="F8F8F8"/>
                </a:highlight>
                <a:latin typeface="+mn-lt"/>
                <a:cs typeface="Arial" panose="020B0604020202020204" pitchFamily="34" charset="0"/>
              </a:rPr>
              <a:t>CountyCare</a:t>
            </a:r>
          </a:p>
          <a:p>
            <a:pPr marL="742950" lvl="1" indent="-285750"/>
            <a:r>
              <a:rPr lang="en-US" sz="2000" dirty="0">
                <a:solidFill>
                  <a:srgbClr val="000000"/>
                </a:solidFill>
                <a:highlight>
                  <a:srgbClr val="FFFF00"/>
                </a:highlight>
                <a:latin typeface="+mn-lt"/>
                <a:cs typeface="Arial" panose="020B0604020202020204" pitchFamily="34" charset="0"/>
              </a:rPr>
              <a:t>XXX – </a:t>
            </a:r>
            <a:r>
              <a:rPr lang="en-US" sz="2000" dirty="0" err="1">
                <a:solidFill>
                  <a:srgbClr val="000000"/>
                </a:solidFill>
                <a:highlight>
                  <a:srgbClr val="FFFF00"/>
                </a:highlight>
                <a:latin typeface="+mn-lt"/>
                <a:cs typeface="Arial" panose="020B0604020202020204" pitchFamily="34" charset="0"/>
              </a:rPr>
              <a:t>ie</a:t>
            </a:r>
            <a:r>
              <a:rPr lang="en-US" sz="2000" dirty="0">
                <a:solidFill>
                  <a:srgbClr val="000000"/>
                </a:solidFill>
                <a:highlight>
                  <a:srgbClr val="FFFF00"/>
                </a:highlight>
                <a:latin typeface="+mn-lt"/>
                <a:cs typeface="Arial" panose="020B0604020202020204" pitchFamily="34" charset="0"/>
              </a:rPr>
              <a:t>. County JAC, BED…</a:t>
            </a:r>
          </a:p>
          <a:p>
            <a:pPr marL="742950" lvl="1" indent="-285750"/>
            <a:r>
              <a:rPr lang="en-US" sz="2000" dirty="0">
                <a:solidFill>
                  <a:srgbClr val="000000"/>
                </a:solidFill>
                <a:highlight>
                  <a:srgbClr val="F8F8F8"/>
                </a:highlight>
                <a:latin typeface="+mn-lt"/>
                <a:cs typeface="Arial" panose="020B0604020202020204" pitchFamily="34" charset="0"/>
              </a:rPr>
              <a:t>Transformation</a:t>
            </a:r>
          </a:p>
          <a:p>
            <a:pPr marL="742950" lvl="1" indent="-285750"/>
            <a:r>
              <a:rPr lang="en-US" sz="2000" dirty="0">
                <a:solidFill>
                  <a:srgbClr val="000000"/>
                </a:solidFill>
                <a:highlight>
                  <a:srgbClr val="F8F8F8"/>
                </a:highlight>
                <a:latin typeface="+mn-lt"/>
                <a:cs typeface="Arial" panose="020B0604020202020204" pitchFamily="34" charset="0"/>
              </a:rPr>
              <a:t>ARPA </a:t>
            </a:r>
          </a:p>
          <a:p>
            <a:pPr marL="285750" indent="-285750">
              <a:buFont typeface="Arial" panose="020B0604020202020204" pitchFamily="34" charset="0"/>
              <a:buChar char="•"/>
            </a:pPr>
            <a:r>
              <a:rPr lang="en-US" sz="2200" b="1" i="1" dirty="0">
                <a:solidFill>
                  <a:srgbClr val="000000"/>
                </a:solidFill>
                <a:highlight>
                  <a:srgbClr val="F8F8F8"/>
                </a:highlight>
                <a:latin typeface="+mn-lt"/>
                <a:cs typeface="Arial" panose="020B0604020202020204" pitchFamily="34" charset="0"/>
              </a:rPr>
              <a:t>Integrate Existing Strategies &amp; Initiatives</a:t>
            </a:r>
          </a:p>
          <a:p>
            <a:pPr marL="742950" lvl="1" indent="-285750"/>
            <a:r>
              <a:rPr lang="en-US" sz="2000" dirty="0" err="1">
                <a:solidFill>
                  <a:srgbClr val="000000"/>
                </a:solidFill>
                <a:highlight>
                  <a:srgbClr val="F8F8F8"/>
                </a:highlight>
                <a:latin typeface="+mn-lt"/>
                <a:cs typeface="Arial" panose="020B0604020202020204" pitchFamily="34" charset="0"/>
              </a:rPr>
              <a:t>WePlan</a:t>
            </a:r>
            <a:r>
              <a:rPr lang="en-US" sz="2000" dirty="0">
                <a:solidFill>
                  <a:srgbClr val="000000"/>
                </a:solidFill>
                <a:highlight>
                  <a:srgbClr val="F8F8F8"/>
                </a:highlight>
                <a:latin typeface="+mn-lt"/>
                <a:cs typeface="Arial" panose="020B0604020202020204" pitchFamily="34" charset="0"/>
              </a:rPr>
              <a:t> 2025</a:t>
            </a:r>
          </a:p>
          <a:p>
            <a:pPr marL="742950" lvl="1" indent="-285750"/>
            <a:r>
              <a:rPr lang="en-US" sz="2000" dirty="0">
                <a:solidFill>
                  <a:srgbClr val="000000"/>
                </a:solidFill>
                <a:highlight>
                  <a:srgbClr val="F8F8F8"/>
                </a:highlight>
                <a:latin typeface="+mn-lt"/>
                <a:cs typeface="Arial" panose="020B0604020202020204" pitchFamily="34" charset="0"/>
              </a:rPr>
              <a:t>CCDPH Strategic Plan </a:t>
            </a:r>
            <a:r>
              <a:rPr lang="en-US" sz="2000" dirty="0">
                <a:solidFill>
                  <a:srgbClr val="000000"/>
                </a:solidFill>
                <a:highlight>
                  <a:srgbClr val="FFFF00"/>
                </a:highlight>
                <a:latin typeface="+mn-lt"/>
                <a:cs typeface="Arial" panose="020B0604020202020204" pitchFamily="34" charset="0"/>
              </a:rPr>
              <a:t>20XX</a:t>
            </a:r>
          </a:p>
          <a:p>
            <a:pPr marL="742950" lvl="1" indent="-285750"/>
            <a:r>
              <a:rPr lang="en-US" sz="2000" dirty="0">
                <a:solidFill>
                  <a:srgbClr val="000000"/>
                </a:solidFill>
                <a:highlight>
                  <a:srgbClr val="F8F8F8"/>
                </a:highlight>
                <a:latin typeface="+mn-lt"/>
                <a:cs typeface="Arial" panose="020B0604020202020204" pitchFamily="34" charset="0"/>
              </a:rPr>
              <a:t>CCH Strategic Plan 2023-2025</a:t>
            </a:r>
          </a:p>
          <a:p>
            <a:pPr marL="742950" lvl="1" indent="-285750"/>
            <a:r>
              <a:rPr lang="en-US" sz="2000" dirty="0">
                <a:solidFill>
                  <a:srgbClr val="000000"/>
                </a:solidFill>
                <a:highlight>
                  <a:srgbClr val="FFFF00"/>
                </a:highlight>
                <a:latin typeface="+mn-lt"/>
                <a:cs typeface="Arial" panose="020B0604020202020204" pitchFamily="34" charset="0"/>
              </a:rPr>
              <a:t>XXX</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BA9AB23-29E6-ADAF-C5D5-DC98A568C84A}"/>
              </a:ext>
            </a:extLst>
          </p:cNvPr>
          <p:cNvSpPr>
            <a:spLocks noGrp="1"/>
          </p:cNvSpPr>
          <p:nvPr>
            <p:ph type="sldNum" sz="quarter" idx="12"/>
          </p:nvPr>
        </p:nvSpPr>
        <p:spPr/>
        <p:txBody>
          <a:bodyPr/>
          <a:lstStyle/>
          <a:p>
            <a:fld id="{EAC521D8-0276-7043-A50F-48E286C59F7E}" type="slidenum">
              <a:rPr lang="en-US" smtClean="0"/>
              <a:pPr/>
              <a:t>21</a:t>
            </a:fld>
            <a:endParaRPr lang="en-US" dirty="0"/>
          </a:p>
        </p:txBody>
      </p:sp>
    </p:spTree>
    <p:extLst>
      <p:ext uri="{BB962C8B-B14F-4D97-AF65-F5344CB8AC3E}">
        <p14:creationId xmlns:p14="http://schemas.microsoft.com/office/powerpoint/2010/main" val="456480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2427-D2BC-9943-8E9B-153003112927}"/>
              </a:ext>
            </a:extLst>
          </p:cNvPr>
          <p:cNvSpPr>
            <a:spLocks noGrp="1"/>
          </p:cNvSpPr>
          <p:nvPr>
            <p:ph type="title"/>
          </p:nvPr>
        </p:nvSpPr>
        <p:spPr>
          <a:xfrm>
            <a:off x="838200" y="637535"/>
            <a:ext cx="3377591" cy="701731"/>
          </a:xfrm>
        </p:spPr>
        <p:txBody>
          <a:bodyPr/>
          <a:lstStyle/>
          <a:p>
            <a:r>
              <a:rPr lang="en-US" sz="4400" b="1" dirty="0"/>
              <a:t>Initial Report</a:t>
            </a:r>
          </a:p>
        </p:txBody>
      </p:sp>
      <p:sp>
        <p:nvSpPr>
          <p:cNvPr id="3" name="Content Placeholder 2">
            <a:extLst>
              <a:ext uri="{FF2B5EF4-FFF2-40B4-BE49-F238E27FC236}">
                <a16:creationId xmlns:a16="http://schemas.microsoft.com/office/drawing/2014/main" id="{E017F060-D1D0-8544-B9EB-8F8D43EA8BF3}"/>
              </a:ext>
            </a:extLst>
          </p:cNvPr>
          <p:cNvSpPr>
            <a:spLocks noGrp="1"/>
          </p:cNvSpPr>
          <p:nvPr>
            <p:ph idx="1"/>
          </p:nvPr>
        </p:nvSpPr>
        <p:spPr>
          <a:xfrm>
            <a:off x="832224" y="1416818"/>
            <a:ext cx="11215750" cy="3142335"/>
          </a:xfrm>
        </p:spPr>
        <p:txBody>
          <a:bodyPr/>
          <a:lstStyle/>
          <a:p>
            <a:pPr marL="342900" indent="-342900">
              <a:buFont typeface="Arial" panose="020B0604020202020204" pitchFamily="34" charset="0"/>
              <a:buChar char="•"/>
            </a:pPr>
            <a:r>
              <a:rPr lang="en-US" dirty="0">
                <a:latin typeface="+mn-lt"/>
                <a:cs typeface="Arial" panose="020B0604020202020204" pitchFamily="34" charset="0"/>
              </a:rPr>
              <a:t>Terminology &amp; Scope</a:t>
            </a:r>
          </a:p>
          <a:p>
            <a:pPr marL="342900" indent="-342900">
              <a:buFont typeface="Arial" panose="020B0604020202020204" pitchFamily="34" charset="0"/>
              <a:buChar char="•"/>
            </a:pPr>
            <a:r>
              <a:rPr lang="en-US" dirty="0">
                <a:latin typeface="+mn-lt"/>
                <a:cs typeface="Arial" panose="020B0604020202020204" pitchFamily="34" charset="0"/>
              </a:rPr>
              <a:t>Baseline Data &amp; Analysis</a:t>
            </a:r>
          </a:p>
          <a:p>
            <a:pPr marL="342900" indent="-342900">
              <a:buFont typeface="Arial" panose="020B0604020202020204" pitchFamily="34" charset="0"/>
              <a:buChar char="•"/>
            </a:pPr>
            <a:r>
              <a:rPr lang="en-US" dirty="0">
                <a:latin typeface="+mn-lt"/>
                <a:cs typeface="Arial" panose="020B0604020202020204" pitchFamily="34" charset="0"/>
              </a:rPr>
              <a:t>Drivers of Health Disparities</a:t>
            </a:r>
          </a:p>
          <a:p>
            <a:pPr marL="342900" indent="-342900">
              <a:buFont typeface="Arial" panose="020B0604020202020204" pitchFamily="34" charset="0"/>
              <a:buChar char="•"/>
            </a:pPr>
            <a:r>
              <a:rPr lang="en-US" dirty="0">
                <a:latin typeface="+mn-lt"/>
                <a:cs typeface="Arial" panose="020B0604020202020204" pitchFamily="34" charset="0"/>
              </a:rPr>
              <a:t>Work in Progress</a:t>
            </a:r>
          </a:p>
          <a:p>
            <a:pPr marL="342900" indent="-342900">
              <a:buFont typeface="Arial" panose="020B0604020202020204" pitchFamily="34" charset="0"/>
              <a:buChar char="•"/>
            </a:pPr>
            <a:r>
              <a:rPr lang="en-US" dirty="0">
                <a:latin typeface="+mn-lt"/>
                <a:cs typeface="Arial" panose="020B0604020202020204" pitchFamily="34" charset="0"/>
              </a:rPr>
              <a:t>Next Steps</a:t>
            </a:r>
          </a:p>
          <a:p>
            <a:pPr marL="342900" indent="-342900">
              <a:buFont typeface="Arial" panose="020B0604020202020204" pitchFamily="34" charset="0"/>
              <a:buChar char="•"/>
            </a:pPr>
            <a:endParaRPr lang="en-US" dirty="0">
              <a:latin typeface="+mn-lt"/>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263F148-B84E-C846-8ACE-6E8859AFD66F}"/>
              </a:ext>
            </a:extLst>
          </p:cNvPr>
          <p:cNvSpPr>
            <a:spLocks noGrp="1"/>
          </p:cNvSpPr>
          <p:nvPr>
            <p:ph type="sldNum" sz="quarter" idx="12"/>
          </p:nvPr>
        </p:nvSpPr>
        <p:spPr/>
        <p:txBody>
          <a:bodyPr/>
          <a:lstStyle/>
          <a:p>
            <a:fld id="{31A92386-584D-D94E-A5BD-CE57B594CE68}" type="slidenum">
              <a:rPr lang="en-US" smtClean="0"/>
              <a:pPr/>
              <a:t>3</a:t>
            </a:fld>
            <a:endParaRPr lang="en-US"/>
          </a:p>
        </p:txBody>
      </p:sp>
    </p:spTree>
    <p:extLst>
      <p:ext uri="{BB962C8B-B14F-4D97-AF65-F5344CB8AC3E}">
        <p14:creationId xmlns:p14="http://schemas.microsoft.com/office/powerpoint/2010/main" val="139089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29A641-1469-EB4A-AFB4-E1A53148DABE}"/>
              </a:ext>
            </a:extLst>
          </p:cNvPr>
          <p:cNvSpPr>
            <a:spLocks noGrp="1"/>
          </p:cNvSpPr>
          <p:nvPr>
            <p:ph type="ctrTitle"/>
          </p:nvPr>
        </p:nvSpPr>
        <p:spPr>
          <a:xfrm>
            <a:off x="698977" y="1100338"/>
            <a:ext cx="8342925" cy="1375761"/>
          </a:xfrm>
        </p:spPr>
        <p:txBody>
          <a:bodyPr/>
          <a:lstStyle/>
          <a:p>
            <a:r>
              <a:rPr lang="en-US" sz="6600" b="1" dirty="0"/>
              <a:t>Terminology &amp; Scope </a:t>
            </a:r>
          </a:p>
        </p:txBody>
      </p:sp>
      <p:sp>
        <p:nvSpPr>
          <p:cNvPr id="4" name="Slide Number Placeholder 3">
            <a:extLst>
              <a:ext uri="{FF2B5EF4-FFF2-40B4-BE49-F238E27FC236}">
                <a16:creationId xmlns:a16="http://schemas.microsoft.com/office/drawing/2014/main" id="{71EAAC37-00C5-2E41-BDFB-2A8ADBAD8517}"/>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4</a:t>
            </a:fld>
            <a:endParaRPr lang="en-US"/>
          </a:p>
        </p:txBody>
      </p:sp>
    </p:spTree>
    <p:extLst>
      <p:ext uri="{BB962C8B-B14F-4D97-AF65-F5344CB8AC3E}">
        <p14:creationId xmlns:p14="http://schemas.microsoft.com/office/powerpoint/2010/main" val="78217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B561-3FD9-DE48-B1F2-FEF53336390D}"/>
              </a:ext>
            </a:extLst>
          </p:cNvPr>
          <p:cNvSpPr>
            <a:spLocks noGrp="1"/>
          </p:cNvSpPr>
          <p:nvPr>
            <p:ph type="title"/>
          </p:nvPr>
        </p:nvSpPr>
        <p:spPr>
          <a:xfrm>
            <a:off x="832224" y="326978"/>
            <a:ext cx="184731" cy="590931"/>
          </a:xfrm>
        </p:spPr>
        <p:txBody>
          <a:bodyPr/>
          <a:lstStyle/>
          <a:p>
            <a:endParaRPr lang="en-US" dirty="0"/>
          </a:p>
        </p:txBody>
      </p:sp>
      <p:sp>
        <p:nvSpPr>
          <p:cNvPr id="3" name="Content Placeholder 2">
            <a:extLst>
              <a:ext uri="{FF2B5EF4-FFF2-40B4-BE49-F238E27FC236}">
                <a16:creationId xmlns:a16="http://schemas.microsoft.com/office/drawing/2014/main" id="{6AA7A0C0-6437-8044-B740-B0E832FC0785}"/>
              </a:ext>
            </a:extLst>
          </p:cNvPr>
          <p:cNvSpPr>
            <a:spLocks noGrp="1"/>
          </p:cNvSpPr>
          <p:nvPr>
            <p:ph idx="1"/>
          </p:nvPr>
        </p:nvSpPr>
        <p:spPr>
          <a:xfrm>
            <a:off x="832224" y="922238"/>
            <a:ext cx="10515600" cy="5029128"/>
          </a:xfrm>
        </p:spPr>
        <p:txBody>
          <a:bodyPr>
            <a:normAutofit/>
          </a:bodyPr>
          <a:lstStyle/>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182EFD0-18D1-BF46-811C-C627E21BE8EB}"/>
              </a:ext>
            </a:extLst>
          </p:cNvPr>
          <p:cNvSpPr>
            <a:spLocks noGrp="1"/>
          </p:cNvSpPr>
          <p:nvPr>
            <p:ph type="sldNum" sz="quarter" idx="12"/>
          </p:nvPr>
        </p:nvSpPr>
        <p:spPr/>
        <p:txBody>
          <a:bodyPr/>
          <a:lstStyle/>
          <a:p>
            <a:fld id="{D6675985-4D53-4340-94B4-6692FF3746D2}" type="slidenum">
              <a:rPr lang="en-US" smtClean="0"/>
              <a:pPr/>
              <a:t>5</a:t>
            </a:fld>
            <a:endParaRPr lang="en-US"/>
          </a:p>
        </p:txBody>
      </p:sp>
      <p:sp>
        <p:nvSpPr>
          <p:cNvPr id="5" name="Text Placeholder 4">
            <a:extLst>
              <a:ext uri="{FF2B5EF4-FFF2-40B4-BE49-F238E27FC236}">
                <a16:creationId xmlns:a16="http://schemas.microsoft.com/office/drawing/2014/main" id="{0AA72BD5-4AE8-0648-B39A-8299BEAEF9D8}"/>
              </a:ext>
            </a:extLst>
          </p:cNvPr>
          <p:cNvSpPr>
            <a:spLocks noGrp="1"/>
          </p:cNvSpPr>
          <p:nvPr>
            <p:ph type="body" sz="quarter" idx="13"/>
          </p:nvPr>
        </p:nvSpPr>
        <p:spPr/>
        <p:txBody>
          <a:bodyPr/>
          <a:lstStyle/>
          <a:p>
            <a:endParaRPr lang="en-US"/>
          </a:p>
        </p:txBody>
      </p:sp>
      <p:graphicFrame>
        <p:nvGraphicFramePr>
          <p:cNvPr id="6" name="Table 6">
            <a:extLst>
              <a:ext uri="{FF2B5EF4-FFF2-40B4-BE49-F238E27FC236}">
                <a16:creationId xmlns:a16="http://schemas.microsoft.com/office/drawing/2014/main" id="{49BE7738-3FEA-E2D9-1D7E-A0F241FB1B3B}"/>
              </a:ext>
            </a:extLst>
          </p:cNvPr>
          <p:cNvGraphicFramePr>
            <a:graphicFrameLocks noGrp="1"/>
          </p:cNvGraphicFramePr>
          <p:nvPr>
            <p:extLst>
              <p:ext uri="{D42A27DB-BD31-4B8C-83A1-F6EECF244321}">
                <p14:modId xmlns:p14="http://schemas.microsoft.com/office/powerpoint/2010/main" val="3861596222"/>
              </p:ext>
            </p:extLst>
          </p:nvPr>
        </p:nvGraphicFramePr>
        <p:xfrm>
          <a:off x="207817" y="211835"/>
          <a:ext cx="11548753" cy="5978247"/>
        </p:xfrm>
        <a:graphic>
          <a:graphicData uri="http://schemas.openxmlformats.org/drawingml/2006/table">
            <a:tbl>
              <a:tblPr firstRow="1" bandRow="1">
                <a:tableStyleId>{5C22544A-7EE6-4342-B048-85BDC9FD1C3A}</a:tableStyleId>
              </a:tblPr>
              <a:tblGrid>
                <a:gridCol w="2552752">
                  <a:extLst>
                    <a:ext uri="{9D8B030D-6E8A-4147-A177-3AD203B41FA5}">
                      <a16:colId xmlns:a16="http://schemas.microsoft.com/office/drawing/2014/main" val="514976038"/>
                    </a:ext>
                  </a:extLst>
                </a:gridCol>
                <a:gridCol w="8996001">
                  <a:extLst>
                    <a:ext uri="{9D8B030D-6E8A-4147-A177-3AD203B41FA5}">
                      <a16:colId xmlns:a16="http://schemas.microsoft.com/office/drawing/2014/main" val="2695893417"/>
                    </a:ext>
                  </a:extLst>
                </a:gridCol>
              </a:tblGrid>
              <a:tr h="729566">
                <a:tc gridSpan="2">
                  <a:txBody>
                    <a:bodyPr/>
                    <a:lstStyle/>
                    <a:p>
                      <a:pPr algn="ctr"/>
                      <a:r>
                        <a:rPr lang="en-US" sz="4400" dirty="0">
                          <a:latin typeface="brandon_grotesquebold" panose="020B0604020202020204"/>
                          <a:cs typeface="Arial" panose="020B0604020202020204" pitchFamily="34" charset="0"/>
                        </a:rPr>
                        <a:t>Definitions</a:t>
                      </a:r>
                    </a:p>
                  </a:txBody>
                  <a:tcPr/>
                </a:tc>
                <a:tc hMerge="1">
                  <a:txBody>
                    <a:bodyPr/>
                    <a:lstStyle/>
                    <a:p>
                      <a:endParaRPr lang="en-US" dirty="0"/>
                    </a:p>
                  </a:txBody>
                  <a:tcPr/>
                </a:tc>
                <a:extLst>
                  <a:ext uri="{0D108BD9-81ED-4DB2-BD59-A6C34878D82A}">
                    <a16:rowId xmlns:a16="http://schemas.microsoft.com/office/drawing/2014/main" val="475346997"/>
                  </a:ext>
                </a:extLst>
              </a:tr>
              <a:tr h="369927">
                <a:tc>
                  <a:txBody>
                    <a:bodyPr/>
                    <a:lstStyle/>
                    <a:p>
                      <a:r>
                        <a:rPr lang="en-US" b="1" dirty="0">
                          <a:latin typeface="+mn-lt"/>
                          <a:cs typeface="Arial" panose="020B0604020202020204" pitchFamily="34" charset="0"/>
                        </a:rPr>
                        <a:t>Health Disparity</a:t>
                      </a:r>
                    </a:p>
                  </a:txBody>
                  <a:tcPr/>
                </a:tc>
                <a:tc>
                  <a:txBody>
                    <a:bodyPr/>
                    <a:lstStyle/>
                    <a:p>
                      <a:r>
                        <a:rPr lang="en-US" sz="1800" dirty="0">
                          <a:latin typeface="+mn-lt"/>
                          <a:cs typeface="Arial" panose="020B0604020202020204" pitchFamily="34" charset="0"/>
                        </a:rPr>
                        <a:t>A disproportionate difference in health between groups.</a:t>
                      </a:r>
                      <a:endParaRPr lang="en-US" sz="1800" dirty="0">
                        <a:latin typeface="+mn-lt"/>
                      </a:endParaRPr>
                    </a:p>
                  </a:txBody>
                  <a:tcPr/>
                </a:tc>
                <a:extLst>
                  <a:ext uri="{0D108BD9-81ED-4DB2-BD59-A6C34878D82A}">
                    <a16:rowId xmlns:a16="http://schemas.microsoft.com/office/drawing/2014/main" val="3144047075"/>
                  </a:ext>
                </a:extLst>
              </a:tr>
              <a:tr h="1138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Arial" panose="020B0604020202020204" pitchFamily="34" charset="0"/>
                        </a:rPr>
                        <a:t>Health Equity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latin typeface="+mn-lt"/>
                          <a:cs typeface="Arial" panose="020B0604020202020204" pitchFamily="34" charset="0"/>
                        </a:rPr>
                        <a:t>The assurance of the conditions for optimal health for all people. Achieving health equity requires valuing all individuals and populations equally, recognizing and rectifying historical injustices, and providing resources according to need...” (Jones, 2014)</a:t>
                      </a:r>
                    </a:p>
                  </a:txBody>
                  <a:tcPr/>
                </a:tc>
                <a:extLst>
                  <a:ext uri="{0D108BD9-81ED-4DB2-BD59-A6C34878D82A}">
                    <a16:rowId xmlns:a16="http://schemas.microsoft.com/office/drawing/2014/main" val="3253792641"/>
                  </a:ext>
                </a:extLst>
              </a:tr>
              <a:tr h="8754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Arial" panose="020B0604020202020204" pitchFamily="34" charset="0"/>
                        </a:rPr>
                        <a:t>Health Inequities</a:t>
                      </a:r>
                    </a:p>
                    <a:p>
                      <a:endParaRPr lang="en-US" b="1" dirty="0">
                        <a:latin typeface="+mn-lt"/>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cs typeface="Arial" panose="020B0604020202020204" pitchFamily="34" charset="0"/>
                        </a:rPr>
                        <a:t>Differences in population health status and mortality rates that are </a:t>
                      </a:r>
                      <a:r>
                        <a:rPr lang="en-US" sz="1800" u="none" dirty="0">
                          <a:latin typeface="+mn-lt"/>
                          <a:cs typeface="Arial" panose="020B0604020202020204" pitchFamily="34" charset="0"/>
                        </a:rPr>
                        <a:t>systemic, patterned, unfair, unjust, and actionable </a:t>
                      </a:r>
                      <a:r>
                        <a:rPr lang="en-US" sz="1800" dirty="0">
                          <a:latin typeface="+mn-lt"/>
                          <a:cs typeface="Arial" panose="020B0604020202020204" pitchFamily="34" charset="0"/>
                        </a:rPr>
                        <a:t>as opposed to random or caused by those who become ill</a:t>
                      </a:r>
                      <a:r>
                        <a:rPr lang="en-US" sz="1800" u="none" dirty="0">
                          <a:latin typeface="+mn-lt"/>
                          <a:cs typeface="Arial" panose="020B0604020202020204" pitchFamily="34" charset="0"/>
                        </a:rPr>
                        <a:t>. </a:t>
                      </a:r>
                      <a:r>
                        <a:rPr lang="en-US" sz="1800" dirty="0">
                          <a:latin typeface="+mn-lt"/>
                          <a:cs typeface="Arial" panose="020B0604020202020204" pitchFamily="34" charset="0"/>
                        </a:rPr>
                        <a:t>(Whitehead, 1992)</a:t>
                      </a:r>
                      <a:endParaRPr lang="en-US" sz="1800" u="none" dirty="0">
                        <a:latin typeface="+mn-lt"/>
                        <a:cs typeface="Arial" panose="020B0604020202020204" pitchFamily="34" charset="0"/>
                      </a:endParaRPr>
                    </a:p>
                  </a:txBody>
                  <a:tcPr/>
                </a:tc>
                <a:extLst>
                  <a:ext uri="{0D108BD9-81ED-4DB2-BD59-A6C34878D82A}">
                    <a16:rowId xmlns:a16="http://schemas.microsoft.com/office/drawing/2014/main" val="2483584062"/>
                  </a:ext>
                </a:extLst>
              </a:tr>
              <a:tr h="8754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Arial" panose="020B0604020202020204" pitchFamily="34" charset="0"/>
                        </a:rPr>
                        <a:t>Social Determinants</a:t>
                      </a:r>
                    </a:p>
                    <a:p>
                      <a:endParaRPr lang="en-US" b="1" dirty="0">
                        <a:latin typeface="+mn-lt"/>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cs typeface="Arial" panose="020B0604020202020204" pitchFamily="34" charset="0"/>
                        </a:rPr>
                        <a:t>The [population level] conditions in which people are born, grow, live, work and age,” which are “shaped by the distribution of money, power and resources.” (WHO, 2022)</a:t>
                      </a:r>
                    </a:p>
                  </a:txBody>
                  <a:tcPr/>
                </a:tc>
                <a:extLst>
                  <a:ext uri="{0D108BD9-81ED-4DB2-BD59-A6C34878D82A}">
                    <a16:rowId xmlns:a16="http://schemas.microsoft.com/office/drawing/2014/main" val="3015015781"/>
                  </a:ext>
                </a:extLst>
              </a:tr>
              <a:tr h="612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Arial" panose="020B0604020202020204" pitchFamily="34" charset="0"/>
                        </a:rPr>
                        <a:t>Social Risk Factors</a:t>
                      </a:r>
                    </a:p>
                    <a:p>
                      <a:endParaRPr lang="en-US" dirty="0">
                        <a:latin typeface="+mn-lt"/>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cs typeface="Arial" panose="020B0604020202020204" pitchFamily="34" charset="0"/>
                        </a:rPr>
                        <a:t>The [individual level] adverse social conditions associated with poor health, such as food insecurity and housing instability.” (</a:t>
                      </a:r>
                      <a:r>
                        <a:rPr lang="en-US" sz="1800" dirty="0" err="1">
                          <a:latin typeface="+mn-lt"/>
                          <a:cs typeface="Arial" panose="020B0604020202020204" pitchFamily="34" charset="0"/>
                        </a:rPr>
                        <a:t>Alderwick</a:t>
                      </a:r>
                      <a:r>
                        <a:rPr lang="en-US" sz="1800" dirty="0">
                          <a:latin typeface="+mn-lt"/>
                          <a:cs typeface="Arial" panose="020B0604020202020204" pitchFamily="34" charset="0"/>
                        </a:rPr>
                        <a:t> and Gottlieb, 2019)</a:t>
                      </a:r>
                    </a:p>
                  </a:txBody>
                  <a:tcPr/>
                </a:tc>
                <a:extLst>
                  <a:ext uri="{0D108BD9-81ED-4DB2-BD59-A6C34878D82A}">
                    <a16:rowId xmlns:a16="http://schemas.microsoft.com/office/drawing/2014/main" val="1774965240"/>
                  </a:ext>
                </a:extLst>
              </a:tr>
              <a:tr h="1138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Arial" panose="020B0604020202020204" pitchFamily="34" charset="0"/>
                        </a:rPr>
                        <a:t>Structural Racism</a:t>
                      </a:r>
                    </a:p>
                    <a:p>
                      <a:endParaRPr lang="en-US" b="1" dirty="0">
                        <a:latin typeface="+mn-lt"/>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latin typeface="+mn-lt"/>
                          <a:cs typeface="Arial" panose="020B0604020202020204" pitchFamily="34" charset="0"/>
                        </a:rPr>
                        <a:t>Macrolevel systems, social forces, institutions, ideologies, and processes that interact with one another to generate and reinforce inequities among racial and ethnic groups… </a:t>
                      </a:r>
                      <a:r>
                        <a:rPr lang="en-US" sz="1800" u="sng" dirty="0">
                          <a:latin typeface="+mn-lt"/>
                          <a:cs typeface="Arial" panose="020B0604020202020204" pitchFamily="34" charset="0"/>
                        </a:rPr>
                        <a:t>[does] not require the actions or intent of individuals</a:t>
                      </a:r>
                      <a:r>
                        <a:rPr lang="en-US" sz="1800" dirty="0">
                          <a:latin typeface="+mn-lt"/>
                          <a:cs typeface="Arial" panose="020B0604020202020204" pitchFamily="34" charset="0"/>
                        </a:rPr>
                        <a:t>.” (Gee, 2011)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mn-lt"/>
                        <a:cs typeface="Arial" panose="020B0604020202020204" pitchFamily="34" charset="0"/>
                      </a:endParaRPr>
                    </a:p>
                  </a:txBody>
                  <a:tcPr/>
                </a:tc>
                <a:extLst>
                  <a:ext uri="{0D108BD9-81ED-4DB2-BD59-A6C34878D82A}">
                    <a16:rowId xmlns:a16="http://schemas.microsoft.com/office/drawing/2014/main" val="2724496751"/>
                  </a:ext>
                </a:extLst>
              </a:tr>
            </a:tbl>
          </a:graphicData>
        </a:graphic>
      </p:graphicFrame>
    </p:spTree>
    <p:extLst>
      <p:ext uri="{BB962C8B-B14F-4D97-AF65-F5344CB8AC3E}">
        <p14:creationId xmlns:p14="http://schemas.microsoft.com/office/powerpoint/2010/main" val="4235993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60" y="365125"/>
            <a:ext cx="11112640" cy="782357"/>
          </a:xfrm>
        </p:spPr>
        <p:txBody>
          <a:bodyPr>
            <a:normAutofit fontScale="90000"/>
          </a:bodyPr>
          <a:lstStyle/>
          <a:p>
            <a:r>
              <a:rPr lang="en-US" sz="4900" b="1" dirty="0"/>
              <a:t>Health Equity</a:t>
            </a:r>
            <a:br>
              <a:rPr lang="en-US" b="1" dirty="0"/>
            </a:br>
            <a:br>
              <a:rPr lang="en-US" sz="3100" b="1" dirty="0"/>
            </a:br>
            <a:r>
              <a:rPr lang="en-US" sz="2000" b="1" dirty="0">
                <a:latin typeface="+mn-lt"/>
              </a:rPr>
              <a:t>Classical Public Health Model	                     Modern Framework*</a:t>
            </a:r>
          </a:p>
        </p:txBody>
      </p:sp>
      <p:pic>
        <p:nvPicPr>
          <p:cNvPr id="4" name="Picture 3"/>
          <p:cNvPicPr>
            <a:picLocks noChangeAspect="1"/>
          </p:cNvPicPr>
          <p:nvPr/>
        </p:nvPicPr>
        <p:blipFill>
          <a:blip r:embed="rId3"/>
          <a:stretch>
            <a:fillRect/>
          </a:stretch>
        </p:blipFill>
        <p:spPr>
          <a:xfrm>
            <a:off x="321547" y="1527348"/>
            <a:ext cx="4471517" cy="5071889"/>
          </a:xfrm>
          <a:prstGeom prst="rect">
            <a:avLst/>
          </a:prstGeom>
        </p:spPr>
      </p:pic>
      <p:sp>
        <p:nvSpPr>
          <p:cNvPr id="3" name="Slide Number Placeholder 2"/>
          <p:cNvSpPr>
            <a:spLocks noGrp="1"/>
          </p:cNvSpPr>
          <p:nvPr>
            <p:ph type="sldNum" sz="quarter" idx="12"/>
          </p:nvPr>
        </p:nvSpPr>
        <p:spPr/>
        <p:txBody>
          <a:bodyPr/>
          <a:lstStyle/>
          <a:p>
            <a:fld id="{D6675985-4D53-4340-94B4-6692FF3746D2}" type="slidenum">
              <a:rPr lang="en-US" smtClean="0"/>
              <a:pPr/>
              <a:t>6</a:t>
            </a:fld>
            <a:endParaRPr lang="en-US"/>
          </a:p>
        </p:txBody>
      </p:sp>
      <p:graphicFrame>
        <p:nvGraphicFramePr>
          <p:cNvPr id="5" name="Diagram 4">
            <a:extLst>
              <a:ext uri="{FF2B5EF4-FFF2-40B4-BE49-F238E27FC236}">
                <a16:creationId xmlns:a16="http://schemas.microsoft.com/office/drawing/2014/main" id="{16FBDAEF-9F95-48B3-A594-6C3EDB1B5AF8}"/>
              </a:ext>
            </a:extLst>
          </p:cNvPr>
          <p:cNvGraphicFramePr/>
          <p:nvPr>
            <p:extLst>
              <p:ext uri="{D42A27DB-BD31-4B8C-83A1-F6EECF244321}">
                <p14:modId xmlns:p14="http://schemas.microsoft.com/office/powerpoint/2010/main" val="350099778"/>
              </p:ext>
            </p:extLst>
          </p:nvPr>
        </p:nvGraphicFramePr>
        <p:xfrm>
          <a:off x="5286688" y="673240"/>
          <a:ext cx="6479931" cy="41879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7E7FB957-6DBE-4363-A842-97DF62095206}"/>
              </a:ext>
            </a:extLst>
          </p:cNvPr>
          <p:cNvSpPr txBox="1"/>
          <p:nvPr/>
        </p:nvSpPr>
        <p:spPr>
          <a:xfrm>
            <a:off x="5286688" y="4029389"/>
            <a:ext cx="7042639" cy="246221"/>
          </a:xfrm>
          <a:prstGeom prst="rect">
            <a:avLst/>
          </a:prstGeom>
          <a:noFill/>
        </p:spPr>
        <p:txBody>
          <a:bodyPr wrap="square">
            <a:spAutoFit/>
          </a:bodyPr>
          <a:lstStyle/>
          <a:p>
            <a:r>
              <a:rPr lang="en-US" sz="1000" b="1" i="1" dirty="0"/>
              <a:t>* </a:t>
            </a:r>
            <a:r>
              <a:rPr lang="en-US" sz="1000" i="1" dirty="0"/>
              <a:t>Modified from Solar, O., &amp; Irwin, A. (2007). A conceptual framework for action on the social determinants of health.</a:t>
            </a:r>
          </a:p>
        </p:txBody>
      </p:sp>
    </p:spTree>
    <p:extLst>
      <p:ext uri="{BB962C8B-B14F-4D97-AF65-F5344CB8AC3E}">
        <p14:creationId xmlns:p14="http://schemas.microsoft.com/office/powerpoint/2010/main" val="104773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29A641-1469-EB4A-AFB4-E1A53148DABE}"/>
              </a:ext>
            </a:extLst>
          </p:cNvPr>
          <p:cNvSpPr>
            <a:spLocks noGrp="1"/>
          </p:cNvSpPr>
          <p:nvPr>
            <p:ph type="ctrTitle"/>
          </p:nvPr>
        </p:nvSpPr>
        <p:spPr>
          <a:xfrm>
            <a:off x="698977" y="1100338"/>
            <a:ext cx="9290685" cy="1375761"/>
          </a:xfrm>
        </p:spPr>
        <p:txBody>
          <a:bodyPr/>
          <a:lstStyle/>
          <a:p>
            <a:r>
              <a:rPr lang="en-US" sz="6600" b="1" dirty="0"/>
              <a:t>Baseline Data &amp; Analysis</a:t>
            </a:r>
          </a:p>
        </p:txBody>
      </p:sp>
      <p:sp>
        <p:nvSpPr>
          <p:cNvPr id="4" name="Slide Number Placeholder 3">
            <a:extLst>
              <a:ext uri="{FF2B5EF4-FFF2-40B4-BE49-F238E27FC236}">
                <a16:creationId xmlns:a16="http://schemas.microsoft.com/office/drawing/2014/main" id="{71EAAC37-00C5-2E41-BDFB-2A8ADBAD8517}"/>
              </a:ext>
            </a:extLst>
          </p:cNvPr>
          <p:cNvSpPr>
            <a:spLocks noGrp="1"/>
          </p:cNvSpPr>
          <p:nvPr>
            <p:ph type="sldNum" sz="quarter" idx="4294967295"/>
          </p:nvPr>
        </p:nvSpPr>
        <p:spPr>
          <a:xfrm>
            <a:off x="9448800" y="6281738"/>
            <a:ext cx="2743200" cy="365125"/>
          </a:xfrm>
        </p:spPr>
        <p:txBody>
          <a:bodyPr/>
          <a:lstStyle/>
          <a:p>
            <a:fld id="{EAC521D8-0276-7043-A50F-48E286C59F7E}" type="slidenum">
              <a:rPr lang="en-US" smtClean="0"/>
              <a:pPr/>
              <a:t>7</a:t>
            </a:fld>
            <a:endParaRPr lang="en-US"/>
          </a:p>
        </p:txBody>
      </p:sp>
    </p:spTree>
    <p:extLst>
      <p:ext uri="{BB962C8B-B14F-4D97-AF65-F5344CB8AC3E}">
        <p14:creationId xmlns:p14="http://schemas.microsoft.com/office/powerpoint/2010/main" val="3995386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8</a:t>
            </a:fld>
            <a:endParaRPr lang="en-US"/>
          </a:p>
        </p:txBody>
      </p:sp>
      <p:pic>
        <p:nvPicPr>
          <p:cNvPr id="7" name="Picture 6" descr="Map&#10;&#10;Description automatically generated">
            <a:extLst>
              <a:ext uri="{FF2B5EF4-FFF2-40B4-BE49-F238E27FC236}">
                <a16:creationId xmlns:a16="http://schemas.microsoft.com/office/drawing/2014/main" id="{31B539CC-5817-3B91-FB96-B121E599D17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8905" y="1453691"/>
            <a:ext cx="5067349" cy="5192477"/>
          </a:xfrm>
          <a:prstGeom prst="rect">
            <a:avLst/>
          </a:prstGeom>
          <a:ln>
            <a:solidFill>
              <a:schemeClr val="tx1"/>
            </a:solidFill>
          </a:ln>
        </p:spPr>
      </p:pic>
      <p:sp>
        <p:nvSpPr>
          <p:cNvPr id="11" name="Title 1">
            <a:extLst>
              <a:ext uri="{FF2B5EF4-FFF2-40B4-BE49-F238E27FC236}">
                <a16:creationId xmlns:a16="http://schemas.microsoft.com/office/drawing/2014/main" id="{4BC2C96C-22D5-E106-F98D-6EC13A036C00}"/>
              </a:ext>
            </a:extLst>
          </p:cNvPr>
          <p:cNvSpPr txBox="1">
            <a:spLocks/>
          </p:cNvSpPr>
          <p:nvPr/>
        </p:nvSpPr>
        <p:spPr>
          <a:xfrm>
            <a:off x="304167" y="1112060"/>
            <a:ext cx="6960791"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1800" b="1" dirty="0">
                <a:solidFill>
                  <a:srgbClr val="000000"/>
                </a:solidFill>
                <a:latin typeface="+mn-lt"/>
                <a:cs typeface="Arial" panose="020B0604020202020204" pitchFamily="34" charset="0"/>
              </a:rPr>
              <a:t>Medically Underserved Areas, 2020</a:t>
            </a:r>
            <a:endParaRPr lang="en-US" sz="2000" dirty="0">
              <a:solidFill>
                <a:schemeClr val="bg1">
                  <a:lumMod val="50000"/>
                </a:schemeClr>
              </a:solidFill>
              <a:latin typeface="+mn-lt"/>
              <a:cs typeface="Arial" panose="020B0604020202020204" pitchFamily="34" charset="0"/>
            </a:endParaRPr>
          </a:p>
        </p:txBody>
      </p:sp>
      <p:pic>
        <p:nvPicPr>
          <p:cNvPr id="13" name="Picture 12" descr="P1514C1T33#yIS1">
            <a:extLst>
              <a:ext uri="{FF2B5EF4-FFF2-40B4-BE49-F238E27FC236}">
                <a16:creationId xmlns:a16="http://schemas.microsoft.com/office/drawing/2014/main" id="{58901A4D-BE61-5A24-1129-67CA4BF572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9204" y="1453692"/>
            <a:ext cx="4923693" cy="5192476"/>
          </a:xfrm>
          <a:prstGeom prst="rect">
            <a:avLst/>
          </a:prstGeom>
        </p:spPr>
      </p:pic>
      <p:sp>
        <p:nvSpPr>
          <p:cNvPr id="14" name="TextBox 13">
            <a:extLst>
              <a:ext uri="{FF2B5EF4-FFF2-40B4-BE49-F238E27FC236}">
                <a16:creationId xmlns:a16="http://schemas.microsoft.com/office/drawing/2014/main" id="{BFA138F7-62EA-E616-7753-0B9099A21584}"/>
              </a:ext>
            </a:extLst>
          </p:cNvPr>
          <p:cNvSpPr txBox="1"/>
          <p:nvPr/>
        </p:nvSpPr>
        <p:spPr>
          <a:xfrm>
            <a:off x="5968721" y="1103486"/>
            <a:ext cx="5919113" cy="369332"/>
          </a:xfrm>
          <a:prstGeom prst="rect">
            <a:avLst/>
          </a:prstGeom>
          <a:noFill/>
        </p:spPr>
        <p:txBody>
          <a:bodyPr wrap="square">
            <a:spAutoFit/>
          </a:bodyPr>
          <a:lstStyle/>
          <a:p>
            <a:r>
              <a:rPr lang="en-US" sz="1800" b="1" i="0" dirty="0">
                <a:solidFill>
                  <a:srgbClr val="000000"/>
                </a:solidFill>
                <a:effectLst/>
                <a:cs typeface="Arial" panose="020B0604020202020204" pitchFamily="34" charset="0"/>
              </a:rPr>
              <a:t>Social Vulnerability Index, 2020</a:t>
            </a:r>
            <a:endParaRPr lang="en-US" dirty="0">
              <a:cs typeface="Arial" panose="020B0604020202020204" pitchFamily="34" charset="0"/>
            </a:endParaRPr>
          </a:p>
        </p:txBody>
      </p:sp>
      <p:sp>
        <p:nvSpPr>
          <p:cNvPr id="6" name="TextBox 5">
            <a:extLst>
              <a:ext uri="{FF2B5EF4-FFF2-40B4-BE49-F238E27FC236}">
                <a16:creationId xmlns:a16="http://schemas.microsoft.com/office/drawing/2014/main" id="{E235614B-2BF5-510A-3854-E5C1D96166A6}"/>
              </a:ext>
            </a:extLst>
          </p:cNvPr>
          <p:cNvSpPr txBox="1"/>
          <p:nvPr/>
        </p:nvSpPr>
        <p:spPr>
          <a:xfrm>
            <a:off x="213731" y="211831"/>
            <a:ext cx="11392114" cy="769441"/>
          </a:xfrm>
          <a:prstGeom prst="rect">
            <a:avLst/>
          </a:prstGeom>
          <a:noFill/>
        </p:spPr>
        <p:txBody>
          <a:bodyPr wrap="square" rtlCol="0">
            <a:spAutoFit/>
          </a:bodyPr>
          <a:lstStyle/>
          <a:p>
            <a:r>
              <a:rPr lang="en-US" sz="4400" b="1" dirty="0">
                <a:latin typeface="brandon_grotesquebold" panose="020B0604020202020204"/>
                <a:cs typeface="Arial" panose="020B0604020202020204" pitchFamily="34" charset="0"/>
              </a:rPr>
              <a:t>Similar Patterns Across Social Determinants</a:t>
            </a:r>
          </a:p>
        </p:txBody>
      </p:sp>
    </p:spTree>
    <p:extLst>
      <p:ext uri="{BB962C8B-B14F-4D97-AF65-F5344CB8AC3E}">
        <p14:creationId xmlns:p14="http://schemas.microsoft.com/office/powerpoint/2010/main" val="116287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B9F0D8-9443-43EE-8458-2B4026292F40}"/>
              </a:ext>
            </a:extLst>
          </p:cNvPr>
          <p:cNvSpPr>
            <a:spLocks noGrp="1"/>
          </p:cNvSpPr>
          <p:nvPr>
            <p:ph type="sldNum" sz="quarter" idx="12"/>
          </p:nvPr>
        </p:nvSpPr>
        <p:spPr/>
        <p:txBody>
          <a:bodyPr/>
          <a:lstStyle/>
          <a:p>
            <a:fld id="{EAC521D8-0276-7043-A50F-48E286C59F7E}" type="slidenum">
              <a:rPr lang="en-US" smtClean="0"/>
              <a:pPr/>
              <a:t>9</a:t>
            </a:fld>
            <a:endParaRPr lang="en-US"/>
          </a:p>
        </p:txBody>
      </p:sp>
      <p:sp>
        <p:nvSpPr>
          <p:cNvPr id="11" name="Title 1">
            <a:extLst>
              <a:ext uri="{FF2B5EF4-FFF2-40B4-BE49-F238E27FC236}">
                <a16:creationId xmlns:a16="http://schemas.microsoft.com/office/drawing/2014/main" id="{4BC2C96C-22D5-E106-F98D-6EC13A036C00}"/>
              </a:ext>
            </a:extLst>
          </p:cNvPr>
          <p:cNvSpPr txBox="1">
            <a:spLocks/>
          </p:cNvSpPr>
          <p:nvPr/>
        </p:nvSpPr>
        <p:spPr>
          <a:xfrm>
            <a:off x="301451" y="969858"/>
            <a:ext cx="5067349"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tx1"/>
                </a:solidFill>
                <a:latin typeface="brandon_grotesquebold" panose="02000803000000000000" pitchFamily="2" charset="0"/>
                <a:ea typeface="+mj-ea"/>
                <a:cs typeface="+mj-cs"/>
              </a:defRPr>
            </a:lvl1pPr>
          </a:lstStyle>
          <a:p>
            <a:r>
              <a:rPr lang="en-US" sz="1800" b="1" dirty="0">
                <a:solidFill>
                  <a:srgbClr val="000000"/>
                </a:solidFill>
                <a:latin typeface="+mn-lt"/>
                <a:cs typeface="Arial" panose="020B0604020202020204" pitchFamily="34" charset="0"/>
              </a:rPr>
              <a:t>Percent No Health Insurance, 2019</a:t>
            </a:r>
            <a:endParaRPr lang="en-US" sz="2000" dirty="0">
              <a:solidFill>
                <a:schemeClr val="bg1">
                  <a:lumMod val="50000"/>
                </a:schemeClr>
              </a:solidFill>
              <a:latin typeface="+mn-lt"/>
              <a:cs typeface="Arial" panose="020B0604020202020204" pitchFamily="34" charset="0"/>
            </a:endParaRPr>
          </a:p>
        </p:txBody>
      </p:sp>
      <p:sp>
        <p:nvSpPr>
          <p:cNvPr id="14" name="TextBox 13">
            <a:extLst>
              <a:ext uri="{FF2B5EF4-FFF2-40B4-BE49-F238E27FC236}">
                <a16:creationId xmlns:a16="http://schemas.microsoft.com/office/drawing/2014/main" id="{BFA138F7-62EA-E616-7753-0B9099A21584}"/>
              </a:ext>
            </a:extLst>
          </p:cNvPr>
          <p:cNvSpPr txBox="1"/>
          <p:nvPr/>
        </p:nvSpPr>
        <p:spPr>
          <a:xfrm>
            <a:off x="5978769" y="942158"/>
            <a:ext cx="5627076" cy="369332"/>
          </a:xfrm>
          <a:prstGeom prst="rect">
            <a:avLst/>
          </a:prstGeom>
          <a:noFill/>
        </p:spPr>
        <p:txBody>
          <a:bodyPr wrap="square">
            <a:spAutoFit/>
          </a:bodyPr>
          <a:lstStyle/>
          <a:p>
            <a:r>
              <a:rPr lang="en-US" sz="1800" b="1" i="0" dirty="0">
                <a:solidFill>
                  <a:srgbClr val="000000"/>
                </a:solidFill>
                <a:effectLst/>
                <a:cs typeface="Arial" panose="020B0604020202020204" pitchFamily="34" charset="0"/>
              </a:rPr>
              <a:t>Percent Earning Below Poverty Level, 2019</a:t>
            </a:r>
            <a:endParaRPr lang="en-US" dirty="0">
              <a:cs typeface="Arial" panose="020B0604020202020204" pitchFamily="34" charset="0"/>
            </a:endParaRPr>
          </a:p>
        </p:txBody>
      </p:sp>
      <p:sp>
        <p:nvSpPr>
          <p:cNvPr id="6" name="TextBox 5">
            <a:extLst>
              <a:ext uri="{FF2B5EF4-FFF2-40B4-BE49-F238E27FC236}">
                <a16:creationId xmlns:a16="http://schemas.microsoft.com/office/drawing/2014/main" id="{E235614B-2BF5-510A-3854-E5C1D96166A6}"/>
              </a:ext>
            </a:extLst>
          </p:cNvPr>
          <p:cNvSpPr txBox="1"/>
          <p:nvPr/>
        </p:nvSpPr>
        <p:spPr>
          <a:xfrm>
            <a:off x="213731" y="211831"/>
            <a:ext cx="11392114" cy="769441"/>
          </a:xfrm>
          <a:prstGeom prst="rect">
            <a:avLst/>
          </a:prstGeom>
          <a:noFill/>
        </p:spPr>
        <p:txBody>
          <a:bodyPr wrap="square" rtlCol="0">
            <a:spAutoFit/>
          </a:bodyPr>
          <a:lstStyle/>
          <a:p>
            <a:r>
              <a:rPr lang="en-US" sz="4400" b="1" dirty="0">
                <a:latin typeface="brandon_grotesquebold" panose="020B0604020202020204"/>
                <a:cs typeface="Arial" panose="020B0604020202020204" pitchFamily="34" charset="0"/>
              </a:rPr>
              <a:t>Similar Patterns Across Social Determinants</a:t>
            </a:r>
          </a:p>
        </p:txBody>
      </p:sp>
      <p:pic>
        <p:nvPicPr>
          <p:cNvPr id="8" name="Picture 2" descr="Diagram, map&#10;&#10;Description automatically generated">
            <a:extLst>
              <a:ext uri="{FF2B5EF4-FFF2-40B4-BE49-F238E27FC236}">
                <a16:creationId xmlns:a16="http://schemas.microsoft.com/office/drawing/2014/main" id="{65A89226-BA5B-4465-BED0-D7EBDF8FA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05" y="1453692"/>
            <a:ext cx="5067348" cy="51924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1293C1T22#yIS1">
            <a:extLst>
              <a:ext uri="{FF2B5EF4-FFF2-40B4-BE49-F238E27FC236}">
                <a16:creationId xmlns:a16="http://schemas.microsoft.com/office/drawing/2014/main" id="{34C5667A-C3B1-48A1-820B-3EAD86976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203" y="1453693"/>
            <a:ext cx="4923693" cy="519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442059"/>
      </p:ext>
    </p:extLst>
  </p:cSld>
  <p:clrMapOvr>
    <a:masterClrMapping/>
  </p:clrMapOvr>
</p:sld>
</file>

<file path=ppt/theme/theme1.xml><?xml version="1.0" encoding="utf-8"?>
<a:theme xmlns:a="http://schemas.openxmlformats.org/drawingml/2006/main" name="Office Theme">
  <a:themeElements>
    <a:clrScheme name="Custom 5">
      <a:dk1>
        <a:srgbClr val="09233F"/>
      </a:dk1>
      <a:lt1>
        <a:srgbClr val="FFFFFF"/>
      </a:lt1>
      <a:dk2>
        <a:srgbClr val="37C1CC"/>
      </a:dk2>
      <a:lt2>
        <a:srgbClr val="F58374"/>
      </a:lt2>
      <a:accent1>
        <a:srgbClr val="009BA6"/>
      </a:accent1>
      <a:accent2>
        <a:srgbClr val="EF4A23"/>
      </a:accent2>
      <a:accent3>
        <a:srgbClr val="25CCD8"/>
      </a:accent3>
      <a:accent4>
        <a:srgbClr val="FBC1BA"/>
      </a:accent4>
      <a:accent5>
        <a:srgbClr val="96BDC0"/>
      </a:accent5>
      <a:accent6>
        <a:srgbClr val="D2DADC"/>
      </a:accent6>
      <a:hlink>
        <a:srgbClr val="21B6C0"/>
      </a:hlink>
      <a:folHlink>
        <a:srgbClr val="21B6C0"/>
      </a:folHlink>
    </a:clrScheme>
    <a:fontScheme name="Georgia">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23AED2E-C4D8-EA42-83A6-1D586DAAB861}" vid="{0DC2F34A-FE01-2643-9A56-B2D653758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59ECFB8783144BAD87C8844F772F5A" ma:contentTypeVersion="10" ma:contentTypeDescription="Create a new document." ma:contentTypeScope="" ma:versionID="225b04bbd4c77ac87acdddba882b05aa">
  <xsd:schema xmlns:xsd="http://www.w3.org/2001/XMLSchema" xmlns:xs="http://www.w3.org/2001/XMLSchema" xmlns:p="http://schemas.microsoft.com/office/2006/metadata/properties" xmlns:ns2="d585fca6-dd2b-48f0-b61b-3f5a714f021a" xmlns:ns3="e0f5365d-2928-4aa3-9d6d-792027cd7cd0" targetNamespace="http://schemas.microsoft.com/office/2006/metadata/properties" ma:root="true" ma:fieldsID="f492dc0442f55126f1d62dab08f0e721" ns2:_="" ns3:_="">
    <xsd:import namespace="d585fca6-dd2b-48f0-b61b-3f5a714f021a"/>
    <xsd:import namespace="e0f5365d-2928-4aa3-9d6d-792027cd7cd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85fca6-dd2b-48f0-b61b-3f5a714f02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f5365d-2928-4aa3-9d6d-792027cd7c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4FB646-ACD7-44BB-883A-C1A7E7808A00}">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394E0F89-0F8A-4050-AD9C-580EBDE3496D}">
  <ds:schemaRefs>
    <ds:schemaRef ds:uri="http://schemas.microsoft.com/office/2006/metadata/contentType"/>
    <ds:schemaRef ds:uri="http://schemas.microsoft.com/office/2006/metadata/properties/metaAttributes"/>
    <ds:schemaRef ds:uri="http://www.w3.org/2000/xmlns/"/>
    <ds:schemaRef ds:uri="http://www.w3.org/2001/XMLSchema"/>
    <ds:schemaRef ds:uri="d585fca6-dd2b-48f0-b61b-3f5a714f021a"/>
    <ds:schemaRef ds:uri="e0f5365d-2928-4aa3-9d6d-792027cd7cd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A9EE57-CC11-41ED-AF10-8405F037A5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CookCountyHealth</Template>
  <TotalTime>4898</TotalTime>
  <Words>1576</Words>
  <Application>Microsoft Office PowerPoint</Application>
  <PresentationFormat>Widescreen</PresentationFormat>
  <Paragraphs>213</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Brandon Grotesque Bold</vt:lpstr>
      <vt:lpstr>brandon_grotesquebold</vt:lpstr>
      <vt:lpstr>Calibri</vt:lpstr>
      <vt:lpstr>Courier New</vt:lpstr>
      <vt:lpstr>Georgia</vt:lpstr>
      <vt:lpstr>Wingdings</vt:lpstr>
      <vt:lpstr>Office Theme</vt:lpstr>
      <vt:lpstr>Health Outcome Disparities Semi-Annual Report</vt:lpstr>
      <vt:lpstr>Cook County Board Resolution 22-1703 Analysis of Health Outcomes Disparities in Cook County and Recommended Solutions Approved March 2022 </vt:lpstr>
      <vt:lpstr>Initial Report</vt:lpstr>
      <vt:lpstr>Terminology &amp; Scope </vt:lpstr>
      <vt:lpstr>PowerPoint Presentation</vt:lpstr>
      <vt:lpstr>Health Equity  Classical Public Health Model                      Modern Framework*</vt:lpstr>
      <vt:lpstr>Baseline Data &amp; Analysis</vt:lpstr>
      <vt:lpstr>PowerPoint Presentation</vt:lpstr>
      <vt:lpstr>PowerPoint Presentation</vt:lpstr>
      <vt:lpstr>PowerPoint Presentation</vt:lpstr>
      <vt:lpstr>PowerPoint Presentation</vt:lpstr>
      <vt:lpstr>Drivers of Health Disparities</vt:lpstr>
      <vt:lpstr>Drivers of Health Disparities</vt:lpstr>
      <vt:lpstr>Structural Racism and Health</vt:lpstr>
      <vt:lpstr>Analysis</vt:lpstr>
      <vt:lpstr>Work in Progress</vt:lpstr>
      <vt:lpstr>CCDPH Health Equity Initiatives</vt:lpstr>
      <vt:lpstr>Building Healthy Communities Initiative</vt:lpstr>
      <vt:lpstr>CCH Strategic Plan Initiatives 2023-2025</vt:lpstr>
      <vt:lpstr>Next Steps</vt:lpstr>
      <vt:lpstr>Future Goals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123</cp:revision>
  <cp:lastPrinted>2022-06-22T21:47:42Z</cp:lastPrinted>
  <dcterms:created xsi:type="dcterms:W3CDTF">2018-09-25T21:50:21Z</dcterms:created>
  <dcterms:modified xsi:type="dcterms:W3CDTF">2022-07-07T14:19:51Z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0x010100C759ECFB8783144BAD87C8844F772F5A</vt:lpwstr>
  </property>
</Properties>
</file>